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99"/>
  </p:notesMasterIdLst>
  <p:sldIdLst>
    <p:sldId id="1713" r:id="rId2"/>
    <p:sldId id="1705" r:id="rId3"/>
    <p:sldId id="1706" r:id="rId4"/>
    <p:sldId id="1707" r:id="rId5"/>
    <p:sldId id="1708" r:id="rId6"/>
    <p:sldId id="1710" r:id="rId7"/>
    <p:sldId id="1711" r:id="rId8"/>
    <p:sldId id="1712" r:id="rId9"/>
    <p:sldId id="301" r:id="rId10"/>
    <p:sldId id="1632" r:id="rId11"/>
    <p:sldId id="1647" r:id="rId12"/>
    <p:sldId id="584" r:id="rId13"/>
    <p:sldId id="585" r:id="rId14"/>
    <p:sldId id="586" r:id="rId15"/>
    <p:sldId id="587" r:id="rId16"/>
    <p:sldId id="1629" r:id="rId17"/>
    <p:sldId id="588" r:id="rId18"/>
    <p:sldId id="589" r:id="rId19"/>
    <p:sldId id="591" r:id="rId20"/>
    <p:sldId id="592" r:id="rId21"/>
    <p:sldId id="1634" r:id="rId22"/>
    <p:sldId id="1704" r:id="rId23"/>
    <p:sldId id="1635" r:id="rId24"/>
    <p:sldId id="1637" r:id="rId25"/>
    <p:sldId id="1636" r:id="rId26"/>
    <p:sldId id="1664" r:id="rId27"/>
    <p:sldId id="1573" r:id="rId28"/>
    <p:sldId id="1574" r:id="rId29"/>
    <p:sldId id="1665" r:id="rId30"/>
    <p:sldId id="1638" r:id="rId31"/>
    <p:sldId id="1639" r:id="rId32"/>
    <p:sldId id="1666" r:id="rId33"/>
    <p:sldId id="1668" r:id="rId34"/>
    <p:sldId id="594" r:id="rId35"/>
    <p:sldId id="1579" r:id="rId36"/>
    <p:sldId id="1670" r:id="rId37"/>
    <p:sldId id="1671" r:id="rId38"/>
    <p:sldId id="1669" r:id="rId39"/>
    <p:sldId id="1566" r:id="rId40"/>
    <p:sldId id="1640" r:id="rId41"/>
    <p:sldId id="1641" r:id="rId42"/>
    <p:sldId id="1643" r:id="rId43"/>
    <p:sldId id="1673" r:id="rId44"/>
    <p:sldId id="1582" r:id="rId45"/>
    <p:sldId id="1585" r:id="rId46"/>
    <p:sldId id="1586" r:id="rId47"/>
    <p:sldId id="1587" r:id="rId48"/>
    <p:sldId id="1588" r:id="rId49"/>
    <p:sldId id="1674" r:id="rId50"/>
    <p:sldId id="1660" r:id="rId51"/>
    <p:sldId id="1648" r:id="rId52"/>
    <p:sldId id="1676" r:id="rId53"/>
    <p:sldId id="1677" r:id="rId54"/>
    <p:sldId id="1567" r:id="rId55"/>
    <p:sldId id="1679" r:id="rId56"/>
    <p:sldId id="1681" r:id="rId57"/>
    <p:sldId id="1680" r:id="rId58"/>
    <p:sldId id="1400" r:id="rId59"/>
    <p:sldId id="1682" r:id="rId60"/>
    <p:sldId id="1685" r:id="rId61"/>
    <p:sldId id="1684" r:id="rId62"/>
    <p:sldId id="1683" r:id="rId63"/>
    <p:sldId id="1686" r:id="rId64"/>
    <p:sldId id="1687" r:id="rId65"/>
    <p:sldId id="1570" r:id="rId66"/>
    <p:sldId id="1688" r:id="rId67"/>
    <p:sldId id="1689" r:id="rId68"/>
    <p:sldId id="1690" r:id="rId69"/>
    <p:sldId id="1691" r:id="rId70"/>
    <p:sldId id="1692" r:id="rId71"/>
    <p:sldId id="1693" r:id="rId72"/>
    <p:sldId id="1630" r:id="rId73"/>
    <p:sldId id="1649" r:id="rId74"/>
    <p:sldId id="595" r:id="rId75"/>
    <p:sldId id="1319" r:id="rId76"/>
    <p:sldId id="1696" r:id="rId77"/>
    <p:sldId id="1336" r:id="rId78"/>
    <p:sldId id="1337" r:id="rId79"/>
    <p:sldId id="1697" r:id="rId80"/>
    <p:sldId id="1698" r:id="rId81"/>
    <p:sldId id="1699" r:id="rId82"/>
    <p:sldId id="1645" r:id="rId83"/>
    <p:sldId id="1701" r:id="rId84"/>
    <p:sldId id="1702" r:id="rId85"/>
    <p:sldId id="1703" r:id="rId86"/>
    <p:sldId id="1700" r:id="rId87"/>
    <p:sldId id="1651" r:id="rId88"/>
    <p:sldId id="1652" r:id="rId89"/>
    <p:sldId id="1592" r:id="rId90"/>
    <p:sldId id="1653" r:id="rId91"/>
    <p:sldId id="1662" r:id="rId92"/>
    <p:sldId id="1663" r:id="rId93"/>
    <p:sldId id="1595" r:id="rId94"/>
    <p:sldId id="1657" r:id="rId95"/>
    <p:sldId id="1626" r:id="rId96"/>
    <p:sldId id="1695" r:id="rId97"/>
    <p:sldId id="1694" r:id="rId9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0"/>
      <p:bold r:id="rId101"/>
      <p:italic r:id="rId102"/>
      <p:boldItalic r:id="rId103"/>
    </p:embeddedFont>
    <p:embeddedFont>
      <p:font typeface="Cambria Math" panose="02040503050406030204" pitchFamily="18" charset="0"/>
      <p:regular r:id="rId104"/>
    </p:embeddedFont>
    <p:embeddedFont>
      <p:font typeface="Consolas" panose="020B0609020204030204" pitchFamily="49" charset="0"/>
      <p:regular r:id="rId105"/>
      <p:bold r:id="rId106"/>
      <p:italic r:id="rId107"/>
      <p:boldItalic r:id="rId108"/>
    </p:embeddedFont>
    <p:embeddedFont>
      <p:font typeface="Corbel" panose="020B0503020204020204" pitchFamily="34" charset="0"/>
      <p:regular r:id="rId109"/>
      <p:bold r:id="rId110"/>
      <p:italic r:id="rId111"/>
      <p:boldItalic r:id="rId112"/>
    </p:embeddedFont>
    <p:embeddedFont>
      <p:font typeface="Merriweather Sans" pitchFamily="2" charset="77"/>
      <p:regular r:id="rId113"/>
      <p:bold r:id="rId114"/>
      <p:italic r:id="rId115"/>
      <p:boldItalic r:id="rId116"/>
    </p:embeddedFont>
    <p:embeddedFont>
      <p:font typeface="Trebuchet MS" panose="020B0703020202090204" pitchFamily="34" charset="0"/>
      <p:regular r:id="rId117"/>
      <p:bold r:id="rId118"/>
      <p:italic r:id="rId119"/>
    </p:embeddedFont>
    <p:embeddedFont>
      <p:font typeface="Verdana" panose="020B0604030504040204" pitchFamily="34" charset="0"/>
      <p:regular r:id="rId120"/>
      <p:bold r:id="rId121"/>
      <p:italic r:id="rId122"/>
      <p:boldItalic r:id="rId1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9A00"/>
    <a:srgbClr val="DCECFF"/>
    <a:srgbClr val="FFE5DF"/>
    <a:srgbClr val="FACD9A"/>
    <a:srgbClr val="CDEC8B"/>
    <a:srgbClr val="B0FF63"/>
    <a:srgbClr val="FFF2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53"/>
    <p:restoredTop sz="94694"/>
  </p:normalViewPr>
  <p:slideViewPr>
    <p:cSldViewPr snapToGrid="0">
      <p:cViewPr varScale="1">
        <p:scale>
          <a:sx n="161" d="100"/>
          <a:sy n="161" d="100"/>
        </p:scale>
        <p:origin x="82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18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3.fntdata"/><Relationship Id="rId16" Type="http://schemas.openxmlformats.org/officeDocument/2006/relationships/slide" Target="slides/slide15.xml"/><Relationship Id="rId107" Type="http://schemas.openxmlformats.org/officeDocument/2006/relationships/font" Target="fonts/font8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3.fntdata"/><Relationship Id="rId123" Type="http://schemas.openxmlformats.org/officeDocument/2006/relationships/font" Target="fonts/font24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4.fntdata"/><Relationship Id="rId118" Type="http://schemas.openxmlformats.org/officeDocument/2006/relationships/font" Target="fonts/font19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4.fntdata"/><Relationship Id="rId108" Type="http://schemas.openxmlformats.org/officeDocument/2006/relationships/font" Target="fonts/font9.fntdata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5.fntdata"/><Relationship Id="rId119" Type="http://schemas.openxmlformats.org/officeDocument/2006/relationships/font" Target="fonts/font20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0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5.fntdata"/><Relationship Id="rId120" Type="http://schemas.openxmlformats.org/officeDocument/2006/relationships/font" Target="fonts/font21.fntdata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1.fntdata"/><Relationship Id="rId115" Type="http://schemas.openxmlformats.org/officeDocument/2006/relationships/font" Target="fonts/font16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.fntdata"/><Relationship Id="rId105" Type="http://schemas.openxmlformats.org/officeDocument/2006/relationships/font" Target="fonts/font6.fntdata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2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2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7.fntdata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font" Target="fonts/font2.fntdata"/><Relationship Id="rId122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Corbel" panose="020B0503020204020204" pitchFamily="34" charset="0"/>
        <a:ea typeface="Corbel" panose="020B0503020204020204" pitchFamily="34" charset="0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9780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is, in fact, fundamentally what autoregressive models do. Given a sequence, which here we are calling y_1, y_2, ... and so on, an autoregressive model tries to predict </a:t>
            </a:r>
            <a:r>
              <a:rPr lang="en-US" dirty="0" err="1"/>
              <a:t>y_t</a:t>
            </a:r>
            <a:r>
              <a:rPr lang="en-US" dirty="0"/>
              <a:t> from all of the sequence entries before </a:t>
            </a:r>
            <a:r>
              <a:rPr lang="en-US" dirty="0" err="1"/>
              <a:t>y_t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9951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is, in fact, fundamentally what autoregressive models do. Given a sequence, which here we are calling y_1, y_2, ... and so on, an autoregressive model tries to predict </a:t>
            </a:r>
            <a:r>
              <a:rPr lang="en-US" dirty="0" err="1"/>
              <a:t>y_t</a:t>
            </a:r>
            <a:r>
              <a:rPr lang="en-US" dirty="0"/>
              <a:t> from all of the sequence entries before </a:t>
            </a:r>
            <a:r>
              <a:rPr lang="en-US" dirty="0" err="1"/>
              <a:t>y_t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827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is, in fact, fundamentally what autoregressive models do. Given a sequence, which here we are calling y_1, y_2, ... and so on, an autoregressive model tries to predict </a:t>
            </a:r>
            <a:r>
              <a:rPr lang="en-US" dirty="0" err="1"/>
              <a:t>y_t</a:t>
            </a:r>
            <a:r>
              <a:rPr lang="en-US" dirty="0"/>
              <a:t> from all of the sequence entries before </a:t>
            </a:r>
            <a:r>
              <a:rPr lang="en-US" dirty="0" err="1"/>
              <a:t>y_t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37629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is, in fact, fundamentally what autoregressive models do. Given a sequence, which here we are calling y_1, y_2, ... and so on, an autoregressive model tries to predict </a:t>
            </a:r>
            <a:r>
              <a:rPr lang="en-US" dirty="0" err="1"/>
              <a:t>y_t</a:t>
            </a:r>
            <a:r>
              <a:rPr lang="en-US" dirty="0"/>
              <a:t> from all of the sequence entries before </a:t>
            </a:r>
            <a:r>
              <a:rPr lang="en-US" dirty="0" err="1"/>
              <a:t>y_t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2664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is, in fact, fundamentally what autoregressive models do. Given a sequence, which here we are calling y_1, y_2, ... and so on, an autoregressive model tries to predict </a:t>
            </a:r>
            <a:r>
              <a:rPr lang="en-US" dirty="0" err="1"/>
              <a:t>y_t</a:t>
            </a:r>
            <a:r>
              <a:rPr lang="en-US" dirty="0"/>
              <a:t> from all of the sequence entries before </a:t>
            </a:r>
            <a:r>
              <a:rPr lang="en-US" dirty="0" err="1"/>
              <a:t>y_t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78942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is, in fact, fundamentally what autoregressive models do. Given a sequence, which here we are calling y_1, y_2, ... and so on, an autoregressive model tries to predict </a:t>
            </a:r>
            <a:r>
              <a:rPr lang="en-US" dirty="0" err="1"/>
              <a:t>y_t</a:t>
            </a:r>
            <a:r>
              <a:rPr lang="en-US" dirty="0"/>
              <a:t> from all of the sequence entries before </a:t>
            </a:r>
            <a:r>
              <a:rPr lang="en-US" dirty="0" err="1"/>
              <a:t>y_t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12039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is, in fact, fundamentally what autoregressive models do. Given a sequence, which here we are calling y_1, y_2, ... and so on, an autoregressive model tries to predict </a:t>
            </a:r>
            <a:r>
              <a:rPr lang="en-US" dirty="0" err="1"/>
              <a:t>y_t</a:t>
            </a:r>
            <a:r>
              <a:rPr lang="en-US" dirty="0"/>
              <a:t> from all of the sequence entries before </a:t>
            </a:r>
            <a:r>
              <a:rPr lang="en-US" dirty="0" err="1"/>
              <a:t>y_t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63077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is, in fact, fundamentally what autoregressive models do. Given a sequence, which here we are calling y_1, y_2, ... and so on, an autoregressive model tries to predict </a:t>
            </a:r>
            <a:r>
              <a:rPr lang="en-US" dirty="0" err="1"/>
              <a:t>y_t</a:t>
            </a:r>
            <a:r>
              <a:rPr lang="en-US" dirty="0"/>
              <a:t> from all of the sequence entries before </a:t>
            </a:r>
            <a:r>
              <a:rPr lang="en-US" dirty="0" err="1"/>
              <a:t>y_t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51727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stuck between a rock and a hard place. </a:t>
            </a:r>
          </a:p>
        </p:txBody>
      </p:sp>
    </p:spTree>
    <p:extLst>
      <p:ext uri="{BB962C8B-B14F-4D97-AF65-F5344CB8AC3E}">
        <p14:creationId xmlns:p14="http://schemas.microsoft.com/office/powerpoint/2010/main" val="21133012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218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9155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9286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3bf7412a2f_0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3bf7412a2f_0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00115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3bf7412a2f_0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3bf7412a2f_0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58062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7444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9293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2256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8632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2126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6101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625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cat</a:t>
            </a:r>
          </a:p>
        </p:txBody>
      </p:sp>
    </p:spTree>
    <p:extLst>
      <p:ext uri="{BB962C8B-B14F-4D97-AF65-F5344CB8AC3E}">
        <p14:creationId xmlns:p14="http://schemas.microsoft.com/office/powerpoint/2010/main" val="2873225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sat</a:t>
            </a:r>
          </a:p>
        </p:txBody>
      </p:sp>
    </p:spTree>
    <p:extLst>
      <p:ext uri="{BB962C8B-B14F-4D97-AF65-F5344CB8AC3E}">
        <p14:creationId xmlns:p14="http://schemas.microsoft.com/office/powerpoint/2010/main" val="792008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</a:t>
            </a:r>
          </a:p>
        </p:txBody>
      </p:sp>
    </p:spTree>
    <p:extLst>
      <p:ext uri="{BB962C8B-B14F-4D97-AF65-F5344CB8AC3E}">
        <p14:creationId xmlns:p14="http://schemas.microsoft.com/office/powerpoint/2010/main" val="3470092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</a:t>
            </a:r>
          </a:p>
        </p:txBody>
      </p:sp>
    </p:spTree>
    <p:extLst>
      <p:ext uri="{BB962C8B-B14F-4D97-AF65-F5344CB8AC3E}">
        <p14:creationId xmlns:p14="http://schemas.microsoft.com/office/powerpoint/2010/main" val="1889662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…</a:t>
            </a:r>
          </a:p>
        </p:txBody>
      </p:sp>
    </p:spTree>
    <p:extLst>
      <p:ext uri="{BB962C8B-B14F-4D97-AF65-F5344CB8AC3E}">
        <p14:creationId xmlns:p14="http://schemas.microsoft.com/office/powerpoint/2010/main" val="3967581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mat. Great, so many of you figured out pretty quickly where this sentence was going.</a:t>
            </a:r>
          </a:p>
        </p:txBody>
      </p:sp>
    </p:spTree>
    <p:extLst>
      <p:ext uri="{BB962C8B-B14F-4D97-AF65-F5344CB8AC3E}">
        <p14:creationId xmlns:p14="http://schemas.microsoft.com/office/powerpoint/2010/main" val="1645150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you all were doing, roughly, was predicting a probability distribution over the next word in the sentence given the previous words. </a:t>
            </a:r>
          </a:p>
          <a:p>
            <a:r>
              <a:rPr lang="en-US" dirty="0"/>
              <a:t>By the end of the sentence, you probably were predicting that the word "mat" had a probability near 1 and every other word had relatively low probability</a:t>
            </a:r>
          </a:p>
        </p:txBody>
      </p:sp>
    </p:spTree>
    <p:extLst>
      <p:ext uri="{BB962C8B-B14F-4D97-AF65-F5344CB8AC3E}">
        <p14:creationId xmlns:p14="http://schemas.microsoft.com/office/powerpoint/2010/main" val="193485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fld id="{0104F993-25E2-634E-BAAE-979470ED3484}" type="datetimeFigureOut">
              <a:rPr lang="en-CN" smtClean="0"/>
              <a:pPr/>
              <a:t>11/12/23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6C74AF8F-34DA-FD49-A130-D08203732350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4987" y="4176500"/>
            <a:ext cx="2914028" cy="712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2268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dirty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 b="0" i="0">
                <a:solidFill>
                  <a:schemeClr val="dk2"/>
                </a:solidFill>
                <a:latin typeface="Corbel" panose="020B0503020204020204" pitchFamily="34" charset="0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76" r:id="rId4"/>
    <p:sldLayoutId id="2147483677" r:id="rId5"/>
    <p:sldLayoutId id="2147483678" r:id="rId6"/>
    <p:sldLayoutId id="2147483679" r:id="rId7"/>
    <p:sldLayoutId id="2147483655" r:id="rId8"/>
    <p:sldLayoutId id="2147483656" r:id="rId9"/>
    <p:sldLayoutId id="2147483657" r:id="rId10"/>
    <p:sldLayoutId id="2147483680" r:id="rId11"/>
    <p:sldLayoutId id="2147483681" r:id="rId12"/>
    <p:sldLayoutId id="2147483683" r:id="rId13"/>
    <p:sldLayoutId id="2147483672" r:id="rId14"/>
    <p:sldLayoutId id="2147483685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princeton.edu/~wbialek/rome/refs/shannon_51.pdf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rinceton.edu/~wbialek/rome/refs/shannon_51.pdf" TargetMode="External"/><Relationship Id="rId3" Type="http://schemas.openxmlformats.org/officeDocument/2006/relationships/image" Target="../media/image1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rinceton.edu/~wbialek/rome/refs/shannon_51.pdf" TargetMode="External"/><Relationship Id="rId3" Type="http://schemas.openxmlformats.org/officeDocument/2006/relationships/image" Target="../media/image1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rinceton.edu/~wbialek/rome/refs/shannon_51.pdf" TargetMode="External"/><Relationship Id="rId3" Type="http://schemas.openxmlformats.org/officeDocument/2006/relationships/image" Target="../media/image1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5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s://www.princeton.edu/~wbialek/rome/refs/shannon_51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www.princeton.edu/~wbialek/rome/refs/shannon_51.pdf" TargetMode="Externa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storage.googleapis.com/books/ngrams/books/datasetsv2.html" TargetMode="External"/><Relationship Id="rId2" Type="http://schemas.openxmlformats.org/officeDocument/2006/relationships/hyperlink" Target="https://books.google.com/ngrams/" TargetMode="Externa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storage.googleapis.com/books/ngrams/books/datasetsv2.html" TargetMode="External"/><Relationship Id="rId2" Type="http://schemas.openxmlformats.org/officeDocument/2006/relationships/hyperlink" Target="https://books.google.com/ngrams/" TargetMode="Externa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storage.googleapis.com/books/ngrams/books/datasetsv2.html" TargetMode="External"/><Relationship Id="rId2" Type="http://schemas.openxmlformats.org/officeDocument/2006/relationships/hyperlink" Target="https://books.google.com/ngrams/" TargetMode="Externa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storage.googleapis.com/books/ngrams/books/datasetsv2.html" TargetMode="External"/><Relationship Id="rId2" Type="http://schemas.openxmlformats.org/officeDocument/2006/relationships/hyperlink" Target="https://books.google.com/ngrams/" TargetMode="Externa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1.png"/><Relationship Id="rId4" Type="http://schemas.openxmlformats.org/officeDocument/2006/relationships/image" Target="../media/image39.jp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7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9.png"/><Relationship Id="rId4" Type="http://schemas.microsoft.com/office/2007/relationships/hdphoto" Target="../media/hdphoto2.wdp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microsoft.com/office/2007/relationships/hdphoto" Target="../media/hdphoto1.wdp"/><Relationship Id="rId7" Type="http://schemas.openxmlformats.org/officeDocument/2006/relationships/image" Target="../media/image7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microsoft.com/office/2007/relationships/hdphoto" Target="../media/hdphoto1.wdp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arxiv.org/abs/1512.03385" TargetMode="External"/><Relationship Id="rId5" Type="http://schemas.openxmlformats.org/officeDocument/2006/relationships/image" Target="../media/image79.png"/><Relationship Id="rId4" Type="http://schemas.microsoft.com/office/2007/relationships/hdphoto" Target="../media/hdphoto1.wdp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arxiv.org/abs/1607.06450" TargetMode="External"/><Relationship Id="rId4" Type="http://schemas.microsoft.com/office/2007/relationships/hdphoto" Target="../media/hdphoto1.wdp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arxiv.org/pdf/1412.6980.pdf" TargetMode="External"/><Relationship Id="rId4" Type="http://schemas.microsoft.com/office/2007/relationships/hdphoto" Target="../media/hdphoto1.wdp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0.png"/><Relationship Id="rId4" Type="http://schemas.microsoft.com/office/2007/relationships/hdphoto" Target="../media/hdphoto1.wdp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1.png"/><Relationship Id="rId4" Type="http://schemas.microsoft.com/office/2007/relationships/hdphoto" Target="../media/hdphoto1.wdp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2210.14431.pdf" TargetMode="External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engineering.fb.com/2016/10/25/ml-applications/building-an-efficient-neural-language-model-over-a-billion-words/" TargetMode="External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EEC60-08BB-4053-F35D-22160ACBD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Announcements!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E0EF8-AB1C-EDC3-8518-5D95B65DC7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643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C8042C-E183-BE11-2A85-EA6CDF9D2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Motivation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126508-163C-DB75-22EA-5D750FE11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Earlier we define </a:t>
            </a:r>
            <a:r>
              <a:rPr lang="en-US" sz="2400" b="1" dirty="0">
                <a:solidFill>
                  <a:srgbClr val="0070C0"/>
                </a:solidFill>
              </a:rPr>
              <a:t>Self-Supervised</a:t>
            </a:r>
            <a:r>
              <a:rPr lang="en-US" sz="2400" b="1" dirty="0"/>
              <a:t> </a:t>
            </a:r>
            <a:r>
              <a:rPr lang="en-US" sz="2400" dirty="0"/>
              <a:t>models as </a:t>
            </a:r>
            <a:r>
              <a:rPr lang="en-US" sz="2400" dirty="0">
                <a:latin typeface="Corbel" panose="020B0503020204020204" pitchFamily="34" charset="0"/>
              </a:rPr>
              <a:t>as </a:t>
            </a:r>
            <a:br>
              <a:rPr lang="en-US" sz="2400" dirty="0">
                <a:latin typeface="Corbel" panose="020B0503020204020204" pitchFamily="34" charset="0"/>
              </a:rPr>
            </a:br>
            <a:r>
              <a:rPr lang="en-US" sz="2400" dirty="0">
                <a:solidFill>
                  <a:srgbClr val="C00000"/>
                </a:solidFill>
                <a:latin typeface="Corbel" panose="020B0503020204020204" pitchFamily="34" charset="0"/>
              </a:rPr>
              <a:t>predictive models </a:t>
            </a:r>
            <a:r>
              <a:rPr lang="en-US" sz="2400" dirty="0">
                <a:latin typeface="Corbel" panose="020B0503020204020204" pitchFamily="34" charset="0"/>
              </a:rPr>
              <a:t>of the world! </a:t>
            </a:r>
            <a:br>
              <a:rPr lang="en-US" sz="2400" dirty="0">
                <a:latin typeface="Corbel" panose="020B0503020204020204" pitchFamily="34" charset="0"/>
              </a:rPr>
            </a:br>
            <a:endParaRPr lang="en-US" sz="2400" dirty="0">
              <a:latin typeface="Corbel" panose="020B0503020204020204" pitchFamily="34" charset="0"/>
            </a:endParaRPr>
          </a:p>
          <a:p>
            <a:r>
              <a:rPr lang="en-US" sz="2400" b="1" dirty="0"/>
              <a:t>Word2Vec:</a:t>
            </a:r>
            <a:r>
              <a:rPr lang="en-US" sz="2400" dirty="0"/>
              <a:t> Predictive models given word representations. </a:t>
            </a:r>
            <a:br>
              <a:rPr lang="en-US" sz="2400" dirty="0"/>
            </a:br>
            <a:endParaRPr lang="en-US" sz="2400" dirty="0"/>
          </a:p>
          <a:p>
            <a:r>
              <a:rPr lang="en-US" sz="2400" b="1" dirty="0"/>
              <a:t>Now with neural networks:</a:t>
            </a:r>
            <a:r>
              <a:rPr lang="en-US" sz="2400" dirty="0"/>
              <a:t> predictive models of word compositions </a:t>
            </a:r>
          </a:p>
          <a:p>
            <a:pPr marL="11430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73373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A520-CFB2-75E8-3EAD-FDDB99657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Chapter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E67F7-BFC3-5C68-93F5-C23BA66F3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Language modeling: definitions and history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Language modeling with counting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Measuring language modeling quality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Language Modeling with feed-forward networks 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20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633" y="2229393"/>
            <a:ext cx="8578733" cy="24029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        The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86A9A40-4AA3-39BE-1F13-EE3C0B254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399A99-B593-2E23-FD3B-6B8153294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210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633" y="2229393"/>
            <a:ext cx="8578733" cy="24029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        The cat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B0FF918-7410-6D12-AAE9-3EF1DBB9B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E07AD-AD61-315D-E088-5308DAE1E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116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633" y="2229393"/>
            <a:ext cx="8578733" cy="24029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        The cat sat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5F52FE7-7EF7-85EA-F001-449840C0D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61A390-C483-4EE6-E2CB-A49C3AF41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694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633" y="2229393"/>
            <a:ext cx="8578733" cy="24029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        The cat sat 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72308B-2475-37FA-80B8-B0027E8DA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D3673-6252-BCD1-5B8C-04B689CB9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073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633" y="2229393"/>
            <a:ext cx="8578733" cy="24029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        The cat sat on    __?__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72308B-2475-37FA-80B8-B0027E8DA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0300EF-FEE6-BC0D-8982-25756956C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766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633" y="2229393"/>
            <a:ext cx="8578733" cy="24029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        The cat sat on the mat.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19D465C-D2E5-38EA-46EB-0E9555451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27C7AB-C835-782F-E605-797541D6E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972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633" y="2229393"/>
            <a:ext cx="8578733" cy="24029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        The cat sat on the mat.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8FC0BE3-1908-DE8A-9122-EF1BF72E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5F58E0-3566-FA86-76DB-12474E6A1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434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633" y="2229393"/>
            <a:ext cx="8578733" cy="24029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   </a:t>
            </a:r>
            <a:r>
              <a:rPr lang="en-US" sz="5400" b="1" dirty="0"/>
              <a:t>P</a:t>
            </a:r>
            <a:r>
              <a:rPr lang="en-US" sz="5400" dirty="0"/>
              <a:t>(mat |The cat sat on the)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63027015-9774-4B63-6394-57D427B5D7AB}"/>
              </a:ext>
            </a:extLst>
          </p:cNvPr>
          <p:cNvSpPr/>
          <p:nvPr/>
        </p:nvSpPr>
        <p:spPr>
          <a:xfrm rot="16200000">
            <a:off x="5339065" y="924077"/>
            <a:ext cx="186332" cy="4723887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E1DCD084-2986-AA35-302B-2A2D424844BA}"/>
              </a:ext>
            </a:extLst>
          </p:cNvPr>
          <p:cNvSpPr/>
          <p:nvPr/>
        </p:nvSpPr>
        <p:spPr>
          <a:xfrm rot="16200000">
            <a:off x="1846752" y="2553245"/>
            <a:ext cx="221796" cy="1478139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01FB319-31BB-37B9-D96A-0A527C94C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216CF1-D244-0EF8-9502-B52B4CA17F8C}"/>
              </a:ext>
            </a:extLst>
          </p:cNvPr>
          <p:cNvSpPr/>
          <p:nvPr/>
        </p:nvSpPr>
        <p:spPr>
          <a:xfrm>
            <a:off x="4684491" y="3385354"/>
            <a:ext cx="14398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context  or prefix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A0107A-AA0B-6070-3599-CB846E4C90C4}"/>
              </a:ext>
            </a:extLst>
          </p:cNvPr>
          <p:cNvSpPr/>
          <p:nvPr/>
        </p:nvSpPr>
        <p:spPr>
          <a:xfrm>
            <a:off x="1507188" y="3375771"/>
            <a:ext cx="9300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next word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388BC1-5C2D-9CC9-38E0-8B9257925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385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A1EB2-ED8F-7E23-B5A2-6CE8E6498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HW1 is released! 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6C14C-0244-9256-EF87-2F9666951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Due Tuesday. </a:t>
            </a:r>
          </a:p>
          <a:p>
            <a:r>
              <a:rPr lang="en-US" dirty="0"/>
              <a:t>Has both theory (background on algebra, etc.) and programming (word similarity). </a:t>
            </a:r>
          </a:p>
          <a:p>
            <a:pPr>
              <a:lnSpc>
                <a:spcPct val="114999"/>
              </a:lnSpc>
            </a:pPr>
            <a:r>
              <a:rPr lang="en-US" dirty="0"/>
              <a:t>A </a:t>
            </a:r>
            <a:r>
              <a:rPr lang="en-US" b="1" dirty="0"/>
              <a:t>baseline </a:t>
            </a:r>
            <a:r>
              <a:rPr lang="en-US" dirty="0"/>
              <a:t>for self-assessment. </a:t>
            </a:r>
          </a:p>
          <a:p>
            <a:pPr lvl="1">
              <a:lnSpc>
                <a:spcPct val="114999"/>
              </a:lnSpc>
            </a:pPr>
            <a:r>
              <a:rPr lang="en-US" dirty="0"/>
              <a:t>Future homework may be more demanding. </a:t>
            </a:r>
          </a:p>
        </p:txBody>
      </p:sp>
    </p:spTree>
    <p:extLst>
      <p:ext uri="{BB962C8B-B14F-4D97-AF65-F5344CB8AC3E}">
        <p14:creationId xmlns:p14="http://schemas.microsoft.com/office/powerpoint/2010/main" val="426922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6179" y="2203266"/>
                <a:ext cx="8388944" cy="869387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 algn="ctr">
                  <a:buNone/>
                </a:pPr>
                <a:r>
                  <a:rPr lang="en-US" sz="5400" dirty="0"/>
                  <a:t>   </a:t>
                </a:r>
                <a:r>
                  <a:rPr lang="en-US" sz="5400" b="1" dirty="0"/>
                  <a:t>P</a:t>
                </a:r>
                <a:r>
                  <a:rPr lang="en-US" sz="5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54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6179" y="2203266"/>
                <a:ext cx="8388944" cy="869387"/>
              </a:xfrm>
              <a:blipFill>
                <a:blip r:embed="rId3"/>
                <a:stretch>
                  <a:fillRect t="-14493" b="-27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C3B7C632-4C9B-B9AB-0699-D87DE549B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Probability of Upcoming Word 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57C3D97-4E4A-B83E-E064-CC23A61D5E85}"/>
              </a:ext>
            </a:extLst>
          </p:cNvPr>
          <p:cNvSpPr/>
          <p:nvPr/>
        </p:nvSpPr>
        <p:spPr>
          <a:xfrm rot="16200000">
            <a:off x="5336046" y="1747769"/>
            <a:ext cx="181836" cy="2990088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27D33B80-1702-6EBA-F3E8-25B603B60B99}"/>
              </a:ext>
            </a:extLst>
          </p:cNvPr>
          <p:cNvSpPr/>
          <p:nvPr/>
        </p:nvSpPr>
        <p:spPr>
          <a:xfrm rot="16200000">
            <a:off x="3093151" y="2775161"/>
            <a:ext cx="181835" cy="912428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7F613D-E610-DD81-9FAF-37B87BFE68BE}"/>
              </a:ext>
            </a:extLst>
          </p:cNvPr>
          <p:cNvSpPr/>
          <p:nvPr/>
        </p:nvSpPr>
        <p:spPr>
          <a:xfrm>
            <a:off x="4655353" y="3322293"/>
            <a:ext cx="14398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context  or prefix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BC810B-E39D-E1F9-FF00-BE88B3E5799C}"/>
              </a:ext>
            </a:extLst>
          </p:cNvPr>
          <p:cNvSpPr/>
          <p:nvPr/>
        </p:nvSpPr>
        <p:spPr>
          <a:xfrm>
            <a:off x="2727854" y="3301273"/>
            <a:ext cx="9300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next word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146A7-877E-541D-FF78-4128A09E2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23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7A92A-CCA8-F38E-29C5-EA8A4742A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LMs as a Marginal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A4BDC-4675-601A-AF6F-255447C8D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8520600" cy="3885690"/>
          </a:xfrm>
        </p:spPr>
        <p:txBody>
          <a:bodyPr>
            <a:normAutofit/>
          </a:bodyPr>
          <a:lstStyle/>
          <a:p>
            <a:r>
              <a:rPr lang="en-US" sz="2000" dirty="0"/>
              <a:t>Directly we train models on “marginals”: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DE9007A-17D9-3CF0-0E35-0F6593BA904A}"/>
              </a:ext>
            </a:extLst>
          </p:cNvPr>
          <p:cNvSpPr/>
          <p:nvPr/>
        </p:nvSpPr>
        <p:spPr>
          <a:xfrm rot="16200000" flipH="1">
            <a:off x="7245296" y="967271"/>
            <a:ext cx="154158" cy="1688950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C325365A-E8C7-57E7-0F4E-8F602FC8E205}"/>
              </a:ext>
            </a:extLst>
          </p:cNvPr>
          <p:cNvSpPr/>
          <p:nvPr/>
        </p:nvSpPr>
        <p:spPr>
          <a:xfrm rot="16200000" flipH="1">
            <a:off x="6068834" y="1562738"/>
            <a:ext cx="154159" cy="475137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D7E74E-ABA6-7E06-D9EC-D9D051DC3927}"/>
              </a:ext>
            </a:extLst>
          </p:cNvPr>
          <p:cNvSpPr/>
          <p:nvPr/>
        </p:nvSpPr>
        <p:spPr>
          <a:xfrm>
            <a:off x="6926638" y="1422726"/>
            <a:ext cx="7505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context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257AED-D116-4D0C-26CD-A60B35EBA1FB}"/>
              </a:ext>
            </a:extLst>
          </p:cNvPr>
          <p:cNvSpPr/>
          <p:nvPr/>
        </p:nvSpPr>
        <p:spPr>
          <a:xfrm>
            <a:off x="5865503" y="1258268"/>
            <a:ext cx="5661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next </a:t>
            </a:r>
            <a:b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</a:br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word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11602C3-2E8A-6E37-34CE-AFF6372368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78823" y="1748345"/>
                <a:ext cx="3074083" cy="8693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Corbel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0" indent="0" algn="ctr">
                  <a:buFont typeface="Corbel"/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  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P</a:t>
                </a:r>
                <a:r>
                  <a:rPr lang="en-US" sz="28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11602C3-2E8A-6E37-34CE-AFF637236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823" y="1748345"/>
                <a:ext cx="3074083" cy="869387"/>
              </a:xfrm>
              <a:prstGeom prst="rect">
                <a:avLst/>
              </a:prstGeom>
              <a:blipFill>
                <a:blip r:embed="rId2"/>
                <a:stretch>
                  <a:fillRect r="-24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Arrow 20">
            <a:extLst>
              <a:ext uri="{FF2B5EF4-FFF2-40B4-BE49-F238E27FC236}">
                <a16:creationId xmlns:a16="http://schemas.microsoft.com/office/drawing/2014/main" id="{FD371DFD-A534-EC8F-D806-88F8BCB4432B}"/>
              </a:ext>
            </a:extLst>
          </p:cNvPr>
          <p:cNvSpPr/>
          <p:nvPr/>
        </p:nvSpPr>
        <p:spPr>
          <a:xfrm>
            <a:off x="3813509" y="2764876"/>
            <a:ext cx="573450" cy="526869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446213F-7792-73C4-C50B-8447F13E1A9F}"/>
              </a:ext>
            </a:extLst>
          </p:cNvPr>
          <p:cNvSpPr/>
          <p:nvPr/>
        </p:nvSpPr>
        <p:spPr>
          <a:xfrm>
            <a:off x="5863357" y="2730171"/>
            <a:ext cx="573450" cy="526869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C65F08-35B7-B424-81A1-42D2C2AA60B0}"/>
              </a:ext>
            </a:extLst>
          </p:cNvPr>
          <p:cNvSpPr txBox="1"/>
          <p:nvPr/>
        </p:nvSpPr>
        <p:spPr>
          <a:xfrm>
            <a:off x="718937" y="2874143"/>
            <a:ext cx="287774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lvl="0" indent="0" algn="ctr">
              <a:spcAft>
                <a:spcPts val="1200"/>
              </a:spcAft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“The cat sat on the </a:t>
            </a:r>
            <a:r>
              <a:rPr lang="en-US" sz="14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[MASK]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FE966C4-2BA7-A490-D4D4-AF1793EA14D8}"/>
              </a:ext>
            </a:extLst>
          </p:cNvPr>
          <p:cNvGrpSpPr/>
          <p:nvPr/>
        </p:nvGrpSpPr>
        <p:grpSpPr>
          <a:xfrm>
            <a:off x="6582378" y="2433339"/>
            <a:ext cx="1384431" cy="1016534"/>
            <a:chOff x="6053458" y="1801327"/>
            <a:chExt cx="1384431" cy="1016534"/>
          </a:xfrm>
        </p:grpSpPr>
        <p:pic>
          <p:nvPicPr>
            <p:cNvPr id="24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EDC8C3EA-E860-05F6-9336-3084FEB968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68EBE3E-1F62-8BBD-398C-3FE66DD0C8B5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DAFCDB4-2808-BDFD-00C6-2F02B1CBAAB4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</a:rPr>
                <a:t>Prob</a:t>
              </a:r>
            </a:p>
          </p:txBody>
        </p:sp>
      </p:grp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ED935AB-63E0-0C2A-ADF1-1B03E8343778}"/>
              </a:ext>
            </a:extLst>
          </p:cNvPr>
          <p:cNvSpPr/>
          <p:nvPr/>
        </p:nvSpPr>
        <p:spPr>
          <a:xfrm>
            <a:off x="4510753" y="2686758"/>
            <a:ext cx="1180334" cy="6346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i="1" dirty="0">
                <a:latin typeface="Merriweather Sans" panose="02000503060000020004" pitchFamily="2" charset="77"/>
              </a:rPr>
              <a:t>Some </a:t>
            </a:r>
            <a:br>
              <a:rPr lang="en-US" i="1" dirty="0">
                <a:latin typeface="Merriweather Sans" panose="02000503060000020004" pitchFamily="2" charset="77"/>
              </a:rPr>
            </a:br>
            <a:r>
              <a:rPr lang="en-US" i="1" dirty="0">
                <a:latin typeface="Merriweather Sans" panose="02000503060000020004" pitchFamily="2" charset="77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595889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7A92A-CCA8-F38E-29C5-EA8A4742A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LMs as Implicit Joint Distribution of Language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9A4BDC-4675-601A-AF6F-255447C8D7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1700" y="1152475"/>
                <a:ext cx="8520600" cy="388569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Though implicitly we are learning the full </a:t>
                </a:r>
                <a:br>
                  <a:rPr lang="en-US" sz="2000" dirty="0"/>
                </a:br>
                <a:r>
                  <a:rPr lang="en-US" sz="2000" dirty="0"/>
                  <a:t>distribution over the language: </a:t>
                </a:r>
              </a:p>
              <a:p>
                <a:pPr lvl="1"/>
                <a:r>
                  <a:rPr lang="en-US" sz="2000" dirty="0"/>
                  <a:t>Remember the chain rule: </a:t>
                </a:r>
                <a:r>
                  <a:rPr lang="en-US" sz="2000" b="1" dirty="0">
                    <a:latin typeface="Corbel" panose="020B0503020204020204" pitchFamily="34" charset="0"/>
                  </a:rPr>
                  <a:t>P</a:t>
                </a:r>
                <a:r>
                  <a:rPr lang="en-US" sz="2000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latin typeface="Corbel" panose="020B0503020204020204" pitchFamily="34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∏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>
                    <a:solidFill>
                      <a:srgbClr val="C00000"/>
                    </a:solidFill>
                    <a:latin typeface="Corbel" panose="020B0503020204020204" pitchFamily="34" charset="0"/>
                  </a:rPr>
                  <a:t>Language Modeling </a:t>
                </a:r>
                <a:r>
                  <a:rPr lang="en-US" sz="2000" dirty="0">
                    <a:latin typeface="Corbel" panose="020B0503020204020204" pitchFamily="34" charset="0"/>
                  </a:rPr>
                  <a:t>≜ learning prob distribution over language sequence. 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9A4BDC-4675-601A-AF6F-255447C8D7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700" y="1152475"/>
                <a:ext cx="8520600" cy="388569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2330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E87EA-8689-A75D-A724-84C2F6798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Doing Things with Language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C289D-9387-A0FB-7873-DD0DAD7E5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probability of ….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LMs assign a probability to every sentence (or any string of words).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C15E8C-B0B2-C17E-6E29-2DEFE405B9FD}"/>
              </a:ext>
            </a:extLst>
          </p:cNvPr>
          <p:cNvSpPr txBox="1"/>
          <p:nvPr/>
        </p:nvSpPr>
        <p:spPr>
          <a:xfrm>
            <a:off x="3990590" y="1115003"/>
            <a:ext cx="4317207" cy="114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C00000"/>
                </a:solidFill>
                <a:latin typeface="Corbel" panose="020B0503020204020204" pitchFamily="34" charset="0"/>
              </a:rPr>
              <a:t>“I like Johns Hopkins University”</a:t>
            </a:r>
            <a:endParaRPr lang="en-US" sz="2400" dirty="0">
              <a:solidFill>
                <a:srgbClr val="0070C0"/>
              </a:solidFill>
              <a:latin typeface="Corbel" panose="020B05030202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70C0"/>
                </a:solidFill>
                <a:latin typeface="Corbel" panose="020B0503020204020204" pitchFamily="34" charset="0"/>
              </a:rPr>
              <a:t>“like Hopkins I University Johns” 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87C12C56-938E-166B-B3D6-2DB5EB5C6681}"/>
              </a:ext>
            </a:extLst>
          </p:cNvPr>
          <p:cNvSpPr txBox="1"/>
          <p:nvPr/>
        </p:nvSpPr>
        <p:spPr>
          <a:xfrm>
            <a:off x="2325239" y="3115359"/>
            <a:ext cx="4155382" cy="966966"/>
          </a:xfrm>
          <a:prstGeom prst="rect">
            <a:avLst/>
          </a:prstGeom>
        </p:spPr>
        <p:txBody>
          <a:bodyPr vert="horz" wrap="square" lIns="0" tIns="147227" rIns="0" bIns="0" rtlCol="0">
            <a:spAutoFit/>
          </a:bodyPr>
          <a:lstStyle/>
          <a:p>
            <a:pPr marL="75499" algn="ctr">
              <a:lnSpc>
                <a:spcPct val="150000"/>
              </a:lnSpc>
              <a:spcBef>
                <a:spcPts val="788"/>
              </a:spcBef>
            </a:pPr>
            <a:r>
              <a:rPr sz="1561" spc="-82" dirty="0">
                <a:latin typeface="Verdana"/>
                <a:cs typeface="Verdana"/>
              </a:rPr>
              <a:t>P(</a:t>
            </a:r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</a:rPr>
              <a:t>“I like Johns Hopkins University EOS”</a:t>
            </a:r>
            <a:r>
              <a:rPr lang="en-US" sz="1561" spc="-149" dirty="0">
                <a:latin typeface="Verdana"/>
                <a:cs typeface="Verdana"/>
              </a:rPr>
              <a:t>)</a:t>
            </a:r>
            <a:r>
              <a:rPr sz="1561" spc="-193" dirty="0">
                <a:latin typeface="Verdana"/>
                <a:cs typeface="Verdana"/>
              </a:rPr>
              <a:t> </a:t>
            </a:r>
            <a:r>
              <a:rPr sz="1561" spc="-453" dirty="0">
                <a:latin typeface="Verdana"/>
                <a:cs typeface="Verdana"/>
              </a:rPr>
              <a:t>=</a:t>
            </a:r>
            <a:r>
              <a:rPr sz="1561" spc="-193" dirty="0">
                <a:latin typeface="Verdana"/>
                <a:cs typeface="Verdana"/>
              </a:rPr>
              <a:t> </a:t>
            </a:r>
            <a:r>
              <a:rPr sz="1561" spc="-7" dirty="0">
                <a:latin typeface="Cambria Math"/>
                <a:cs typeface="Cambria Math"/>
              </a:rPr>
              <a:t>1</a:t>
            </a:r>
            <a:r>
              <a:rPr lang="en-US" sz="1561" spc="-7" dirty="0">
                <a:latin typeface="Cambria Math"/>
                <a:cs typeface="Cambria Math"/>
              </a:rPr>
              <a:t>0</a:t>
            </a:r>
            <a:r>
              <a:rPr lang="en-US" sz="1672" spc="45" baseline="29629" dirty="0">
                <a:latin typeface="Cambria Math"/>
                <a:cs typeface="Cambria Math"/>
              </a:rPr>
              <a:t>-5</a:t>
            </a:r>
            <a:endParaRPr sz="1932" dirty="0">
              <a:latin typeface="Cambria Math"/>
              <a:cs typeface="Cambria Math"/>
            </a:endParaRPr>
          </a:p>
          <a:p>
            <a:pPr marL="75499" algn="ctr">
              <a:lnSpc>
                <a:spcPct val="150000"/>
              </a:lnSpc>
              <a:spcBef>
                <a:spcPts val="788"/>
              </a:spcBef>
            </a:pPr>
            <a:r>
              <a:rPr lang="en-US" sz="1561" spc="-82" dirty="0">
                <a:latin typeface="Verdana"/>
                <a:cs typeface="Verdana"/>
              </a:rPr>
              <a:t>P(</a:t>
            </a:r>
            <a:r>
              <a:rPr lang="en-US" sz="1600" dirty="0">
                <a:solidFill>
                  <a:srgbClr val="0070C0"/>
                </a:solidFill>
                <a:latin typeface="Corbel" panose="020B0503020204020204" pitchFamily="34" charset="0"/>
              </a:rPr>
              <a:t>“like Hopkins I University Johns EOS” </a:t>
            </a:r>
            <a:r>
              <a:rPr lang="en-US" sz="1561" spc="-149" dirty="0">
                <a:latin typeface="Verdana"/>
                <a:cs typeface="Verdana"/>
              </a:rPr>
              <a:t>)</a:t>
            </a:r>
            <a:r>
              <a:rPr lang="en-US" sz="1561" spc="-193" dirty="0">
                <a:latin typeface="Verdana"/>
                <a:cs typeface="Verdana"/>
              </a:rPr>
              <a:t> </a:t>
            </a:r>
            <a:r>
              <a:rPr lang="en-US" sz="1561" spc="-453" dirty="0">
                <a:latin typeface="Verdana"/>
                <a:cs typeface="Verdana"/>
              </a:rPr>
              <a:t>=</a:t>
            </a:r>
            <a:r>
              <a:rPr lang="en-US" sz="1561" spc="-193" dirty="0">
                <a:latin typeface="Verdana"/>
                <a:cs typeface="Verdana"/>
              </a:rPr>
              <a:t> </a:t>
            </a:r>
            <a:r>
              <a:rPr lang="en-US" sz="1561" spc="-7" dirty="0">
                <a:latin typeface="Cambria Math"/>
                <a:cs typeface="Cambria Math"/>
              </a:rPr>
              <a:t>10</a:t>
            </a:r>
            <a:r>
              <a:rPr lang="en-US" sz="1672" spc="45" baseline="29629" dirty="0">
                <a:latin typeface="Cambria Math"/>
                <a:cs typeface="Cambria Math"/>
              </a:rPr>
              <a:t>-15</a:t>
            </a:r>
            <a:endParaRPr lang="en-US" sz="1672" baseline="29629" dirty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2812095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98657-F01D-85F1-1A9C-75BF8128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Doing Things with Language Model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F0F73-2AFF-7100-F4EA-EAFB55F57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can rank sentences.</a:t>
            </a:r>
          </a:p>
          <a:p>
            <a:endParaRPr lang="en-US" dirty="0"/>
          </a:p>
          <a:p>
            <a:r>
              <a:rPr lang="en-US" dirty="0"/>
              <a:t>While LMs show “typicality”, this may be a proxy indicator to other properties: </a:t>
            </a:r>
          </a:p>
          <a:p>
            <a:pPr lvl="1"/>
            <a:r>
              <a:rPr lang="en-US" dirty="0"/>
              <a:t>Grammaticality, fluency, factuality, etc.  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sz="1800" b="1" spc="-82" dirty="0">
                <a:latin typeface="Corbel" panose="020B0503020204020204" pitchFamily="34" charset="0"/>
                <a:cs typeface="Verdana"/>
              </a:rPr>
              <a:t>P</a:t>
            </a:r>
            <a:r>
              <a:rPr lang="en-US" sz="1800" spc="-82" dirty="0">
                <a:latin typeface="Corbel" panose="020B0503020204020204" pitchFamily="34" charset="0"/>
                <a:cs typeface="Verdana"/>
              </a:rPr>
              <a:t>(</a:t>
            </a:r>
            <a:r>
              <a:rPr lang="en-US" sz="1800" i="1" dirty="0">
                <a:solidFill>
                  <a:srgbClr val="00B050"/>
                </a:solidFill>
                <a:latin typeface="Corbel" panose="020B0503020204020204" pitchFamily="34" charset="0"/>
              </a:rPr>
              <a:t>“I like Johns Hopkins University. EOS”</a:t>
            </a:r>
            <a:r>
              <a:rPr lang="en-US" sz="1800" spc="-149" dirty="0">
                <a:latin typeface="Corbel" panose="020B0503020204020204" pitchFamily="34" charset="0"/>
                <a:cs typeface="Verdana"/>
              </a:rPr>
              <a:t>)    &gt;   </a:t>
            </a:r>
            <a:r>
              <a:rPr lang="en-US" sz="1800" b="1" spc="-82" dirty="0">
                <a:latin typeface="Corbel" panose="020B0503020204020204" pitchFamily="34" charset="0"/>
                <a:cs typeface="Verdana"/>
              </a:rPr>
              <a:t>P</a:t>
            </a:r>
            <a:r>
              <a:rPr lang="en-US" sz="1800" spc="-82" dirty="0">
                <a:latin typeface="Corbel" panose="020B0503020204020204" pitchFamily="34" charset="0"/>
                <a:cs typeface="Verdana"/>
              </a:rPr>
              <a:t>(</a:t>
            </a:r>
            <a:r>
              <a:rPr lang="en-US" sz="1800" i="1" dirty="0">
                <a:solidFill>
                  <a:srgbClr val="00B050"/>
                </a:solidFill>
                <a:latin typeface="Corbel" panose="020B0503020204020204" pitchFamily="34" charset="0"/>
              </a:rPr>
              <a:t>“I like John Hopkins University EOS”</a:t>
            </a:r>
            <a:r>
              <a:rPr lang="en-US" sz="1800" spc="-149" dirty="0">
                <a:latin typeface="Corbel" panose="020B0503020204020204" pitchFamily="34" charset="0"/>
                <a:cs typeface="Verdana"/>
              </a:rPr>
              <a:t>)  </a:t>
            </a:r>
            <a:endParaRPr lang="en-US" dirty="0">
              <a:latin typeface="Corbel" panose="020B0503020204020204" pitchFamily="34" charset="0"/>
            </a:endParaRPr>
          </a:p>
          <a:p>
            <a:pPr marL="114300" indent="0">
              <a:buNone/>
            </a:pPr>
            <a:r>
              <a:rPr lang="en-US" sz="1800" b="1" spc="-82" dirty="0">
                <a:latin typeface="Corbel" panose="020B0503020204020204" pitchFamily="34" charset="0"/>
                <a:cs typeface="Verdana"/>
              </a:rPr>
              <a:t>P</a:t>
            </a:r>
            <a:r>
              <a:rPr lang="en-US" sz="1800" spc="-82" dirty="0">
                <a:latin typeface="Corbel" panose="020B0503020204020204" pitchFamily="34" charset="0"/>
                <a:cs typeface="Verdana"/>
              </a:rPr>
              <a:t>(</a:t>
            </a:r>
            <a:r>
              <a:rPr lang="en-US" sz="1800" i="1" dirty="0">
                <a:solidFill>
                  <a:srgbClr val="00B050"/>
                </a:solidFill>
                <a:latin typeface="Corbel" panose="020B0503020204020204" pitchFamily="34" charset="0"/>
              </a:rPr>
              <a:t>“I like Johns Hopkins University. EOS”</a:t>
            </a:r>
            <a:r>
              <a:rPr lang="en-US" sz="1800" spc="-149" dirty="0">
                <a:latin typeface="Corbel" panose="020B0503020204020204" pitchFamily="34" charset="0"/>
                <a:cs typeface="Verdana"/>
              </a:rPr>
              <a:t>)    &gt;   </a:t>
            </a:r>
            <a:r>
              <a:rPr lang="en-US" sz="1800" b="1" spc="-82" dirty="0">
                <a:latin typeface="Corbel" panose="020B0503020204020204" pitchFamily="34" charset="0"/>
                <a:cs typeface="Verdana"/>
              </a:rPr>
              <a:t>P</a:t>
            </a:r>
            <a:r>
              <a:rPr lang="en-US" sz="1800" spc="-82" dirty="0">
                <a:latin typeface="Corbel" panose="020B0503020204020204" pitchFamily="34" charset="0"/>
                <a:cs typeface="Verdana"/>
              </a:rPr>
              <a:t>(</a:t>
            </a:r>
            <a:r>
              <a:rPr lang="en-US" sz="1800" i="1" dirty="0">
                <a:solidFill>
                  <a:srgbClr val="00B050"/>
                </a:solidFill>
                <a:latin typeface="Corbel" panose="020B0503020204020204" pitchFamily="34" charset="0"/>
              </a:rPr>
              <a:t>“University. I Johns EOS Hopkins like”</a:t>
            </a:r>
            <a:r>
              <a:rPr lang="en-US" sz="1800" spc="-149" dirty="0">
                <a:latin typeface="Corbel" panose="020B0503020204020204" pitchFamily="34" charset="0"/>
                <a:cs typeface="Verdana"/>
              </a:rPr>
              <a:t>) </a:t>
            </a:r>
          </a:p>
          <a:p>
            <a:pPr marL="114300" indent="0">
              <a:buNone/>
            </a:pPr>
            <a:r>
              <a:rPr lang="en-US" sz="1800" b="1" spc="-82" dirty="0">
                <a:latin typeface="Corbel" panose="020B0503020204020204" pitchFamily="34" charset="0"/>
                <a:cs typeface="Verdana"/>
              </a:rPr>
              <a:t>P</a:t>
            </a:r>
            <a:r>
              <a:rPr lang="en-US" sz="1800" spc="-82" dirty="0">
                <a:latin typeface="Corbel" panose="020B0503020204020204" pitchFamily="34" charset="0"/>
                <a:cs typeface="Verdana"/>
              </a:rPr>
              <a:t>(</a:t>
            </a:r>
            <a:r>
              <a:rPr lang="en-US" sz="1800" i="1" dirty="0">
                <a:solidFill>
                  <a:srgbClr val="00B050"/>
                </a:solidFill>
                <a:latin typeface="Corbel" panose="020B0503020204020204" pitchFamily="34" charset="0"/>
              </a:rPr>
              <a:t>“JHU is located in Baltimore. EOS”</a:t>
            </a:r>
            <a:r>
              <a:rPr lang="en-US" sz="1800" spc="-149" dirty="0">
                <a:latin typeface="Corbel" panose="020B0503020204020204" pitchFamily="34" charset="0"/>
                <a:cs typeface="Verdana"/>
              </a:rPr>
              <a:t>)   &gt;   </a:t>
            </a:r>
            <a:r>
              <a:rPr lang="en-US" sz="1800" b="1" spc="-82" dirty="0">
                <a:latin typeface="Corbel" panose="020B0503020204020204" pitchFamily="34" charset="0"/>
                <a:cs typeface="Verdana"/>
              </a:rPr>
              <a:t>P</a:t>
            </a:r>
            <a:r>
              <a:rPr lang="en-US" sz="1800" spc="-82" dirty="0">
                <a:latin typeface="Corbel" panose="020B0503020204020204" pitchFamily="34" charset="0"/>
                <a:cs typeface="Verdana"/>
              </a:rPr>
              <a:t>(</a:t>
            </a:r>
            <a:r>
              <a:rPr lang="en-US" sz="1800" i="1" dirty="0">
                <a:solidFill>
                  <a:srgbClr val="00B050"/>
                </a:solidFill>
                <a:latin typeface="Corbel" panose="020B0503020204020204" pitchFamily="34" charset="0"/>
              </a:rPr>
              <a:t>“JHU is located in Virginia. EOS”</a:t>
            </a:r>
            <a:r>
              <a:rPr lang="en-US" sz="1800" spc="-149" dirty="0">
                <a:latin typeface="Corbel" panose="020B0503020204020204" pitchFamily="34" charset="0"/>
                <a:cs typeface="Verdana"/>
              </a:rPr>
              <a:t>) </a:t>
            </a:r>
            <a:endParaRPr lang="en-US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5D965A02-2D2B-4123-FBD2-7F535DA69289}"/>
              </a:ext>
            </a:extLst>
          </p:cNvPr>
          <p:cNvSpPr/>
          <p:nvPr/>
        </p:nvSpPr>
        <p:spPr>
          <a:xfrm rot="16200000" flipH="1">
            <a:off x="7245296" y="281472"/>
            <a:ext cx="154158" cy="1688950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6168DFC3-BE24-665D-7F89-EC88A73456E8}"/>
              </a:ext>
            </a:extLst>
          </p:cNvPr>
          <p:cNvSpPr/>
          <p:nvPr/>
        </p:nvSpPr>
        <p:spPr>
          <a:xfrm rot="16200000" flipH="1">
            <a:off x="6068834" y="876939"/>
            <a:ext cx="154159" cy="475137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528B09-B14B-F358-5FDA-422D50C51071}"/>
              </a:ext>
            </a:extLst>
          </p:cNvPr>
          <p:cNvSpPr/>
          <p:nvPr/>
        </p:nvSpPr>
        <p:spPr>
          <a:xfrm>
            <a:off x="6926638" y="736927"/>
            <a:ext cx="7505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context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C83BD2-8089-CC78-19AB-A44B674EAE6E}"/>
              </a:ext>
            </a:extLst>
          </p:cNvPr>
          <p:cNvSpPr/>
          <p:nvPr/>
        </p:nvSpPr>
        <p:spPr>
          <a:xfrm>
            <a:off x="5865503" y="572469"/>
            <a:ext cx="5661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next </a:t>
            </a:r>
            <a:b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</a:br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word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31108B7-7D67-2C9A-335C-1DB39B9436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78823" y="1062546"/>
                <a:ext cx="3074083" cy="8693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Corbel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0" indent="0" algn="ctr">
                  <a:buFont typeface="Corbel"/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  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P</a:t>
                </a:r>
                <a:r>
                  <a:rPr lang="en-US" sz="28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31108B7-7D67-2C9A-335C-1DB39B943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823" y="1062546"/>
                <a:ext cx="3074083" cy="869387"/>
              </a:xfrm>
              <a:prstGeom prst="rect">
                <a:avLst/>
              </a:prstGeom>
              <a:blipFill>
                <a:blip r:embed="rId2"/>
                <a:stretch>
                  <a:fillRect r="-24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9118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98657-F01D-85F1-1A9C-75BF8128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Doing Things with Language Model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F0F73-2AFF-7100-F4EA-EAFB55F57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Can also generate strings </a:t>
            </a:r>
          </a:p>
          <a:p>
            <a:endParaRPr lang="en-US" dirty="0"/>
          </a:p>
          <a:p>
            <a:r>
              <a:rPr lang="en-US" dirty="0"/>
              <a:t>Let’s say we start </a:t>
            </a:r>
            <a:r>
              <a:rPr lang="en-US" sz="1800" i="1" dirty="0">
                <a:solidFill>
                  <a:srgbClr val="C00000"/>
                </a:solidFill>
                <a:latin typeface="Corbel" panose="020B0503020204020204" pitchFamily="34" charset="0"/>
              </a:rPr>
              <a:t>“Johns Hopkins is ”</a:t>
            </a:r>
            <a:r>
              <a:rPr lang="en-US" dirty="0"/>
              <a:t> </a:t>
            </a:r>
          </a:p>
          <a:p>
            <a:r>
              <a:rPr lang="en-US" dirty="0"/>
              <a:t>Using this prompt as initial condition, recursively sample from an LM: </a:t>
            </a:r>
            <a:br>
              <a:rPr lang="en-US" dirty="0"/>
            </a:br>
            <a:endParaRPr lang="en-US" dirty="0"/>
          </a:p>
          <a:p>
            <a:pPr marL="939800" lvl="1" indent="-342900">
              <a:buFont typeface="+mj-lt"/>
              <a:buAutoNum type="arabicPeriod"/>
            </a:pPr>
            <a:r>
              <a:rPr lang="en-US" spc="-82" dirty="0">
                <a:latin typeface="Corbel" panose="020B0503020204020204" pitchFamily="34" charset="0"/>
                <a:cs typeface="Verdana"/>
              </a:rPr>
              <a:t>Sample  from</a:t>
            </a:r>
            <a:r>
              <a:rPr lang="en-US" b="1" spc="-82" dirty="0">
                <a:latin typeface="Corbel" panose="020B0503020204020204" pitchFamily="34" charset="0"/>
                <a:cs typeface="Verdana"/>
              </a:rPr>
              <a:t> P</a:t>
            </a:r>
            <a:r>
              <a:rPr lang="en-US" spc="-82" dirty="0">
                <a:latin typeface="Corbel" panose="020B0503020204020204" pitchFamily="34" charset="0"/>
                <a:cs typeface="Verdana"/>
              </a:rPr>
              <a:t>(X | </a:t>
            </a:r>
            <a:r>
              <a:rPr lang="en-US" i="1" dirty="0">
                <a:solidFill>
                  <a:srgbClr val="C00000"/>
                </a:solidFill>
                <a:latin typeface="Corbel" panose="020B0503020204020204" pitchFamily="34" charset="0"/>
              </a:rPr>
              <a:t>“Johns Hopkins is ”</a:t>
            </a:r>
            <a:r>
              <a:rPr lang="en-US" spc="-149" dirty="0">
                <a:latin typeface="Corbel" panose="020B0503020204020204" pitchFamily="34" charset="0"/>
                <a:cs typeface="Verdana"/>
              </a:rPr>
              <a:t>)   → </a:t>
            </a:r>
            <a:r>
              <a:rPr lang="en-US" dirty="0"/>
              <a:t>“located”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pc="-82" dirty="0">
                <a:latin typeface="Corbel" panose="020B0503020204020204" pitchFamily="34" charset="0"/>
                <a:cs typeface="Verdana"/>
              </a:rPr>
              <a:t>Sample  from</a:t>
            </a:r>
            <a:r>
              <a:rPr lang="en-US" b="1" spc="-82" dirty="0">
                <a:latin typeface="Corbel" panose="020B0503020204020204" pitchFamily="34" charset="0"/>
                <a:cs typeface="Verdana"/>
              </a:rPr>
              <a:t> P</a:t>
            </a:r>
            <a:r>
              <a:rPr lang="en-US" spc="-82" dirty="0">
                <a:latin typeface="Corbel" panose="020B0503020204020204" pitchFamily="34" charset="0"/>
                <a:cs typeface="Verdana"/>
              </a:rPr>
              <a:t>(X | </a:t>
            </a:r>
            <a:r>
              <a:rPr lang="en-US" i="1" dirty="0">
                <a:solidFill>
                  <a:srgbClr val="C00000"/>
                </a:solidFill>
                <a:latin typeface="Corbel" panose="020B0503020204020204" pitchFamily="34" charset="0"/>
              </a:rPr>
              <a:t>“Johns Hopkins is located”</a:t>
            </a:r>
            <a:r>
              <a:rPr lang="en-US" spc="-149" dirty="0">
                <a:latin typeface="Corbel" panose="020B0503020204020204" pitchFamily="34" charset="0"/>
                <a:cs typeface="Verdana"/>
              </a:rPr>
              <a:t>)   →  </a:t>
            </a:r>
            <a:r>
              <a:rPr lang="en-US" dirty="0"/>
              <a:t>“at”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pc="-82" dirty="0">
                <a:latin typeface="Corbel" panose="020B0503020204020204" pitchFamily="34" charset="0"/>
                <a:cs typeface="Verdana"/>
              </a:rPr>
              <a:t>Sample  from</a:t>
            </a:r>
            <a:r>
              <a:rPr lang="en-US" b="1" spc="-82" dirty="0">
                <a:latin typeface="Corbel" panose="020B0503020204020204" pitchFamily="34" charset="0"/>
                <a:cs typeface="Verdana"/>
              </a:rPr>
              <a:t> P</a:t>
            </a:r>
            <a:r>
              <a:rPr lang="en-US" spc="-82" dirty="0">
                <a:latin typeface="Corbel" panose="020B0503020204020204" pitchFamily="34" charset="0"/>
                <a:cs typeface="Verdana"/>
              </a:rPr>
              <a:t>(X | </a:t>
            </a:r>
            <a:r>
              <a:rPr lang="en-US" i="1" dirty="0">
                <a:solidFill>
                  <a:srgbClr val="C00000"/>
                </a:solidFill>
                <a:latin typeface="Corbel" panose="020B0503020204020204" pitchFamily="34" charset="0"/>
              </a:rPr>
              <a:t>“Johns Hopkins is located at”</a:t>
            </a:r>
            <a:r>
              <a:rPr lang="en-US" spc="-149" dirty="0">
                <a:latin typeface="Corbel" panose="020B0503020204020204" pitchFamily="34" charset="0"/>
                <a:cs typeface="Verdana"/>
              </a:rPr>
              <a:t>)   →  </a:t>
            </a:r>
            <a:r>
              <a:rPr lang="en-US" dirty="0"/>
              <a:t>“the”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pc="-82" dirty="0">
                <a:latin typeface="Corbel" panose="020B0503020204020204" pitchFamily="34" charset="0"/>
                <a:cs typeface="Verdana"/>
              </a:rPr>
              <a:t>Sample  from</a:t>
            </a:r>
            <a:r>
              <a:rPr lang="en-US" b="1" spc="-82" dirty="0">
                <a:latin typeface="Corbel" panose="020B0503020204020204" pitchFamily="34" charset="0"/>
                <a:cs typeface="Verdana"/>
              </a:rPr>
              <a:t> P</a:t>
            </a:r>
            <a:r>
              <a:rPr lang="en-US" spc="-82" dirty="0">
                <a:latin typeface="Corbel" panose="020B0503020204020204" pitchFamily="34" charset="0"/>
                <a:cs typeface="Verdana"/>
              </a:rPr>
              <a:t>(X | </a:t>
            </a:r>
            <a:r>
              <a:rPr lang="en-US" i="1" dirty="0">
                <a:solidFill>
                  <a:srgbClr val="C00000"/>
                </a:solidFill>
                <a:latin typeface="Corbel" panose="020B0503020204020204" pitchFamily="34" charset="0"/>
              </a:rPr>
              <a:t>“Johns Hopkins is located at the”</a:t>
            </a:r>
            <a:r>
              <a:rPr lang="en-US" spc="-149" dirty="0">
                <a:latin typeface="Corbel" panose="020B0503020204020204" pitchFamily="34" charset="0"/>
                <a:cs typeface="Verdana"/>
              </a:rPr>
              <a:t>)   →  </a:t>
            </a:r>
            <a:r>
              <a:rPr lang="en-US" dirty="0"/>
              <a:t>“state”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pc="-82" dirty="0">
                <a:latin typeface="Corbel" panose="020B0503020204020204" pitchFamily="34" charset="0"/>
                <a:cs typeface="Verdana"/>
              </a:rPr>
              <a:t>Sample  from</a:t>
            </a:r>
            <a:r>
              <a:rPr lang="en-US" b="1" spc="-82" dirty="0">
                <a:latin typeface="Corbel" panose="020B0503020204020204" pitchFamily="34" charset="0"/>
                <a:cs typeface="Verdana"/>
              </a:rPr>
              <a:t> P</a:t>
            </a:r>
            <a:r>
              <a:rPr lang="en-US" spc="-82" dirty="0">
                <a:latin typeface="Corbel" panose="020B0503020204020204" pitchFamily="34" charset="0"/>
                <a:cs typeface="Verdana"/>
              </a:rPr>
              <a:t>(X | </a:t>
            </a:r>
            <a:r>
              <a:rPr lang="en-US" i="1" dirty="0">
                <a:solidFill>
                  <a:srgbClr val="C00000"/>
                </a:solidFill>
                <a:latin typeface="Corbel" panose="020B0503020204020204" pitchFamily="34" charset="0"/>
              </a:rPr>
              <a:t>“Johns Hopkins is located at the state”</a:t>
            </a:r>
            <a:r>
              <a:rPr lang="en-US" spc="-149" dirty="0">
                <a:latin typeface="Corbel" panose="020B0503020204020204" pitchFamily="34" charset="0"/>
                <a:cs typeface="Verdana"/>
              </a:rPr>
              <a:t>)   →  </a:t>
            </a:r>
            <a:r>
              <a:rPr lang="en-US" dirty="0"/>
              <a:t>“of”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pc="-82" dirty="0">
                <a:latin typeface="Corbel" panose="020B0503020204020204" pitchFamily="34" charset="0"/>
                <a:cs typeface="Verdana"/>
              </a:rPr>
              <a:t>Sample  from</a:t>
            </a:r>
            <a:r>
              <a:rPr lang="en-US" b="1" spc="-82" dirty="0">
                <a:latin typeface="Corbel" panose="020B0503020204020204" pitchFamily="34" charset="0"/>
                <a:cs typeface="Verdana"/>
              </a:rPr>
              <a:t> P</a:t>
            </a:r>
            <a:r>
              <a:rPr lang="en-US" spc="-82" dirty="0">
                <a:latin typeface="Corbel" panose="020B0503020204020204" pitchFamily="34" charset="0"/>
                <a:cs typeface="Verdana"/>
              </a:rPr>
              <a:t>(X | </a:t>
            </a:r>
            <a:r>
              <a:rPr lang="en-US" i="1" dirty="0">
                <a:solidFill>
                  <a:srgbClr val="C00000"/>
                </a:solidFill>
                <a:latin typeface="Corbel" panose="020B0503020204020204" pitchFamily="34" charset="0"/>
              </a:rPr>
              <a:t>“Johns Hopkins is located at the state of”</a:t>
            </a:r>
            <a:r>
              <a:rPr lang="en-US" spc="-149" dirty="0">
                <a:latin typeface="Corbel" panose="020B0503020204020204" pitchFamily="34" charset="0"/>
                <a:cs typeface="Verdana"/>
              </a:rPr>
              <a:t>)   →  </a:t>
            </a:r>
            <a:r>
              <a:rPr lang="en-US" dirty="0"/>
              <a:t>“Maryland”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pc="-82" dirty="0">
                <a:latin typeface="Corbel" panose="020B0503020204020204" pitchFamily="34" charset="0"/>
                <a:cs typeface="Verdana"/>
              </a:rPr>
              <a:t>Sample  from</a:t>
            </a:r>
            <a:r>
              <a:rPr lang="en-US" b="1" spc="-82" dirty="0">
                <a:latin typeface="Corbel" panose="020B0503020204020204" pitchFamily="34" charset="0"/>
                <a:cs typeface="Verdana"/>
              </a:rPr>
              <a:t> P</a:t>
            </a:r>
            <a:r>
              <a:rPr lang="en-US" spc="-82" dirty="0">
                <a:latin typeface="Corbel" panose="020B0503020204020204" pitchFamily="34" charset="0"/>
                <a:cs typeface="Verdana"/>
              </a:rPr>
              <a:t>(X | </a:t>
            </a:r>
            <a:r>
              <a:rPr lang="en-US" i="1" dirty="0">
                <a:solidFill>
                  <a:srgbClr val="C00000"/>
                </a:solidFill>
                <a:latin typeface="Corbel" panose="020B0503020204020204" pitchFamily="34" charset="0"/>
              </a:rPr>
              <a:t>“Johns Hopkins is located at the state of Maryland”</a:t>
            </a:r>
            <a:r>
              <a:rPr lang="en-US" spc="-149" dirty="0">
                <a:latin typeface="Corbel" panose="020B0503020204020204" pitchFamily="34" charset="0"/>
                <a:cs typeface="Verdana"/>
              </a:rPr>
              <a:t>)   →  </a:t>
            </a:r>
            <a:r>
              <a:rPr lang="en-US" dirty="0"/>
              <a:t>“EOS”</a:t>
            </a:r>
          </a:p>
          <a:p>
            <a:pPr marL="939800" lvl="1" indent="-342900">
              <a:buFont typeface="+mj-lt"/>
              <a:buAutoNum type="arabicPeriod"/>
            </a:pPr>
            <a:endParaRPr lang="en-US" dirty="0"/>
          </a:p>
          <a:p>
            <a:pPr marL="139700" indent="0">
              <a:buNone/>
            </a:pPr>
            <a:endParaRPr lang="en-US" dirty="0"/>
          </a:p>
          <a:p>
            <a:pPr marL="939800" lvl="1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5D965A02-2D2B-4123-FBD2-7F535DA69289}"/>
              </a:ext>
            </a:extLst>
          </p:cNvPr>
          <p:cNvSpPr/>
          <p:nvPr/>
        </p:nvSpPr>
        <p:spPr>
          <a:xfrm rot="16200000" flipH="1">
            <a:off x="7245296" y="281472"/>
            <a:ext cx="154158" cy="1688950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6168DFC3-BE24-665D-7F89-EC88A73456E8}"/>
              </a:ext>
            </a:extLst>
          </p:cNvPr>
          <p:cNvSpPr/>
          <p:nvPr/>
        </p:nvSpPr>
        <p:spPr>
          <a:xfrm rot="16200000" flipH="1">
            <a:off x="6068834" y="876939"/>
            <a:ext cx="154159" cy="475137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528B09-B14B-F358-5FDA-422D50C51071}"/>
              </a:ext>
            </a:extLst>
          </p:cNvPr>
          <p:cNvSpPr/>
          <p:nvPr/>
        </p:nvSpPr>
        <p:spPr>
          <a:xfrm>
            <a:off x="6926638" y="736927"/>
            <a:ext cx="7505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context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C83BD2-8089-CC78-19AB-A44B674EAE6E}"/>
              </a:ext>
            </a:extLst>
          </p:cNvPr>
          <p:cNvSpPr/>
          <p:nvPr/>
        </p:nvSpPr>
        <p:spPr>
          <a:xfrm>
            <a:off x="5865503" y="572469"/>
            <a:ext cx="5661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next </a:t>
            </a:r>
            <a:b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</a:br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word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31108B7-7D67-2C9A-335C-1DB39B9436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78823" y="1089922"/>
                <a:ext cx="3074083" cy="8693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Corbel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0" indent="0" algn="ctr">
                  <a:buFont typeface="Corbel"/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  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P</a:t>
                </a:r>
                <a:r>
                  <a:rPr lang="en-US" sz="28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31108B7-7D67-2C9A-335C-1DB39B943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823" y="1089922"/>
                <a:ext cx="3074083" cy="869387"/>
              </a:xfrm>
              <a:prstGeom prst="rect">
                <a:avLst/>
              </a:prstGeom>
              <a:blipFill>
                <a:blip r:embed="rId2"/>
                <a:stretch>
                  <a:fillRect r="-24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4392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F08DE-3F9E-73A0-29AF-8E025AE5C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Should We Care About Language Modeling?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84495-7F96-CCD5-6659-F18DC5A1D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Language Modeling is an effective proxy for </a:t>
            </a:r>
            <a:r>
              <a:rPr lang="en-US" dirty="0">
                <a:solidFill>
                  <a:srgbClr val="C00000"/>
                </a:solidFill>
              </a:rPr>
              <a:t>language understanding</a:t>
            </a:r>
            <a:r>
              <a:rPr lang="en-US" dirty="0"/>
              <a:t>. 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Effective ability to predict forthcoming words </a:t>
            </a:r>
            <a:r>
              <a:rPr lang="en-US" dirty="0"/>
              <a:t>rely on </a:t>
            </a:r>
            <a:r>
              <a:rPr lang="en-US" dirty="0">
                <a:solidFill>
                  <a:srgbClr val="C00000"/>
                </a:solidFill>
              </a:rPr>
              <a:t>understanding of context/prefix </a:t>
            </a:r>
          </a:p>
          <a:p>
            <a:r>
              <a:rPr lang="en-US" dirty="0"/>
              <a:t>Language Modeling is a </a:t>
            </a:r>
            <a:r>
              <a:rPr lang="en-US" strike="sngStrike" dirty="0">
                <a:solidFill>
                  <a:srgbClr val="C00000"/>
                </a:solidFill>
              </a:rPr>
              <a:t>subcomponent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superset</a:t>
            </a:r>
            <a:r>
              <a:rPr lang="en-US" dirty="0"/>
              <a:t> of many NLP tasks, especially those involving </a:t>
            </a:r>
            <a:r>
              <a:rPr lang="en-US" dirty="0">
                <a:solidFill>
                  <a:srgbClr val="C00000"/>
                </a:solidFill>
              </a:rPr>
              <a:t>text generation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Summarization </a:t>
            </a:r>
          </a:p>
          <a:p>
            <a:pPr lvl="1"/>
            <a:r>
              <a:rPr lang="en-US" dirty="0"/>
              <a:t>Machine translation </a:t>
            </a:r>
          </a:p>
          <a:p>
            <a:pPr lvl="1"/>
            <a:r>
              <a:rPr lang="en-US" dirty="0"/>
              <a:t>Spelling correction </a:t>
            </a:r>
          </a:p>
          <a:p>
            <a:pPr lvl="1"/>
            <a:r>
              <a:rPr lang="en-US" dirty="0"/>
              <a:t>Dialogue etc. </a:t>
            </a:r>
          </a:p>
        </p:txBody>
      </p:sp>
    </p:spTree>
    <p:extLst>
      <p:ext uri="{BB962C8B-B14F-4D97-AF65-F5344CB8AC3E}">
        <p14:creationId xmlns:p14="http://schemas.microsoft.com/office/powerpoint/2010/main" val="3807516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E6F92-D7C6-098E-F95B-67522B89F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 use Language Models every day! 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C6FD2FD-3D2A-957B-BC7B-5D2FF1F31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000" y="1559017"/>
            <a:ext cx="3937000" cy="29210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325F5F-2CF8-B7BA-0F92-5BF65CD6E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5061537-8846-96D2-7B66-DDBD9BF07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23215"/>
            <a:ext cx="3682872" cy="359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42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65F6A-079F-52A1-D34D-B8F6E186C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 use Language Models every day! 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4C91D58-1B0C-D8B3-8E5B-83C9966EC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558" b="4390"/>
          <a:stretch/>
        </p:blipFill>
        <p:spPr>
          <a:xfrm>
            <a:off x="1823325" y="1253348"/>
            <a:ext cx="5283805" cy="380346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CDEC36-0C1D-D90F-8D09-591AD077A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460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65F6A-079F-52A1-D34D-B8F6E186C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 use Language Models every day!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CDEC36-0C1D-D90F-8D09-591AD077A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D0EEA6-243B-4BBE-9CAD-DE7A50F60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2" name="Picture 4" descr="ChatGPT taught me something powerful about human collaboration - The Boston  Globe">
            <a:extLst>
              <a:ext uri="{FF2B5EF4-FFF2-40B4-BE49-F238E27FC236}">
                <a16:creationId xmlns:a16="http://schemas.microsoft.com/office/drawing/2014/main" id="{72C22C91-E8A0-8E59-D125-967322E29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08" y="1067826"/>
            <a:ext cx="5784983" cy="385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710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A1EB2-ED8F-7E23-B5A2-6CE8E6498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“Can I use external libraries?” No, unless specified!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6C14C-0244-9256-EF87-2F9666951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basic Python functions (no external libraries), unless explicitly specified. </a:t>
            </a:r>
          </a:p>
          <a:p>
            <a:r>
              <a:rPr lang="en-US" dirty="0"/>
              <a:t>In almost all places, you’re not expected to write more than  3-4 lines of code. 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319FBE1-AB0B-091B-EBE0-89E224058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735" y="2219322"/>
            <a:ext cx="7322530" cy="247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107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98FC2-82B5-824E-ED47-2A829010C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It Can be Misused Too 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3871E-3086-1427-5138-856EB8E9E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367628"/>
            <a:ext cx="8520600" cy="341640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A lot more about </a:t>
            </a:r>
            <a:br>
              <a:rPr lang="en-US" dirty="0"/>
            </a:br>
            <a:r>
              <a:rPr lang="en-US" dirty="0"/>
              <a:t>harms later in the class. </a:t>
            </a: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22DC43BB-E487-99F7-FF45-5217D37FCE5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07101" y="413260"/>
            <a:ext cx="4372244" cy="37707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A2D867-7287-76CD-6B74-EBB11DA4EDB0}"/>
              </a:ext>
            </a:extLst>
          </p:cNvPr>
          <p:cNvSpPr txBox="1"/>
          <p:nvPr/>
        </p:nvSpPr>
        <p:spPr>
          <a:xfrm>
            <a:off x="4814045" y="4544586"/>
            <a:ext cx="3980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875">
              <a:spcBef>
                <a:spcPts val="74"/>
              </a:spcBef>
            </a:pPr>
            <a:r>
              <a:rPr lang="en-US" sz="1200" spc="-67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Verdana"/>
                <a:cs typeface="Verdana"/>
              </a:rPr>
              <a:t>https://</a:t>
            </a:r>
            <a:r>
              <a:rPr lang="en-US" sz="1200" spc="-67" dirty="0" err="1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Verdana"/>
                <a:cs typeface="Verdana"/>
              </a:rPr>
              <a:t>pdos.csail.mit.edu</a:t>
            </a:r>
            <a:r>
              <a:rPr lang="en-US" sz="1200" spc="-67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Verdana"/>
                <a:cs typeface="Verdana"/>
              </a:rPr>
              <a:t>/archive/</a:t>
            </a:r>
            <a:r>
              <a:rPr lang="en-US" sz="1200" spc="-67" dirty="0" err="1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Verdana"/>
                <a:cs typeface="Verdana"/>
              </a:rPr>
              <a:t>scigen</a:t>
            </a:r>
            <a:r>
              <a:rPr lang="en-US" sz="1200" spc="-67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Verdana"/>
                <a:cs typeface="Verdana"/>
              </a:rPr>
              <a:t>/</a:t>
            </a:r>
            <a:endParaRPr lang="en-US" sz="1200" dirty="0">
              <a:latin typeface="Verdana"/>
              <a:cs typeface="Verdan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67C6F-7773-CE3F-5503-7A391CBD6741}"/>
              </a:ext>
            </a:extLst>
          </p:cNvPr>
          <p:cNvSpPr txBox="1"/>
          <p:nvPr/>
        </p:nvSpPr>
        <p:spPr>
          <a:xfrm>
            <a:off x="484093" y="2059768"/>
            <a:ext cx="2949388" cy="1055608"/>
          </a:xfrm>
          <a:prstGeom prst="wedgeRoundRectCallout">
            <a:avLst>
              <a:gd name="adj1" fmla="val 63959"/>
              <a:gd name="adj2" fmla="val -24729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R="7550" indent="17463" algn="ctr">
              <a:spcBef>
                <a:spcPts val="238"/>
              </a:spcBef>
            </a:pPr>
            <a:r>
              <a:rPr lang="en-US" sz="2800" dirty="0">
                <a:latin typeface="Corbel" panose="020B0503020204020204" pitchFamily="34" charset="0"/>
              </a:rPr>
              <a:t>Is this a real science article?</a:t>
            </a:r>
          </a:p>
        </p:txBody>
      </p:sp>
    </p:spTree>
    <p:extLst>
      <p:ext uri="{BB962C8B-B14F-4D97-AF65-F5344CB8AC3E}">
        <p14:creationId xmlns:p14="http://schemas.microsoft.com/office/powerpoint/2010/main" val="3390736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AD284-B2F8-D0BF-E0F0-3F666AB4D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Language Modeling Problem in General Form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4C37FA-9087-1DDA-E91F-83B893700D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1700" y="1152475"/>
                <a:ext cx="8520600" cy="391258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Assign a probability to every sequence: </a:t>
                </a:r>
              </a:p>
              <a:p>
                <a:pPr lvl="1"/>
                <a:r>
                  <a:rPr lang="en-US" b="1" dirty="0"/>
                  <a:t>Finite </a:t>
                </a:r>
                <a:r>
                  <a:rPr lang="en-US" dirty="0"/>
                  <a:t>vocabulary </a:t>
                </a:r>
                <a:r>
                  <a:rPr lang="en-US" dirty="0">
                    <a:solidFill>
                      <a:srgbClr val="202122"/>
                    </a:solidFill>
                    <a:effectLst/>
                    <a:latin typeface="Corbel" panose="020B0503020204020204" pitchFamily="34" charset="0"/>
                  </a:rPr>
                  <a:t>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, …,</m:t>
                    </m:r>
                    <m:r>
                      <a:rPr lang="en-US" b="0" i="1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Infinite</a:t>
                </a:r>
                <a:r>
                  <a:rPr lang="en-US" dirty="0"/>
                  <a:t> set of sequences in this language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0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rgbClr val="20212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202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20212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202122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20212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…}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Note, this statement does not specify the vocabulary (the atomic unit). </a:t>
                </a:r>
              </a:p>
              <a:p>
                <a:pPr lvl="1"/>
                <a:r>
                  <a:rPr lang="en-US" dirty="0"/>
                  <a:t>Example units: words, characters, bytes, etc. 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How do we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𝐿𝑀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b="0" i="1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,    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0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?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4C37FA-9087-1DDA-E91F-83B893700D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700" y="1152475"/>
                <a:ext cx="8520600" cy="391258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5EC1F1E-13DE-78BA-4F6D-5D54BC9059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76" b="11038"/>
          <a:stretch/>
        </p:blipFill>
        <p:spPr>
          <a:xfrm>
            <a:off x="2911662" y="2291417"/>
            <a:ext cx="2926228" cy="124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11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ctr">
                  <a:buNone/>
                </a:pPr>
                <a:r>
                  <a:rPr lang="en-US" sz="5400" dirty="0"/>
                  <a:t>   </a:t>
                </a:r>
                <a:r>
                  <a:rPr lang="en-US" sz="5400" b="1" dirty="0"/>
                  <a:t>P</a:t>
                </a:r>
                <a:r>
                  <a:rPr lang="en-US" sz="5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54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  <a:blipFill>
                <a:blip r:embed="rId3"/>
                <a:stretch>
                  <a:fillRect t="-10448" b="-20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1E7E38FB-6636-DFC8-C6CE-BB78DF9F5935}"/>
              </a:ext>
            </a:extLst>
          </p:cNvPr>
          <p:cNvSpPr txBox="1"/>
          <p:nvPr/>
        </p:nvSpPr>
        <p:spPr>
          <a:xfrm>
            <a:off x="431168" y="1522761"/>
            <a:ext cx="80361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</a:rPr>
              <a:t>How do we estimate these probabilities?  </a:t>
            </a:r>
          </a:p>
          <a:p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Let’s just count! </a:t>
            </a:r>
          </a:p>
          <a:p>
            <a:endParaRPr lang="en-US" sz="1800" dirty="0">
              <a:latin typeface="Corbel" panose="020B0503020204020204" pitchFamily="34" charset="0"/>
            </a:endParaRPr>
          </a:p>
          <a:p>
            <a:endParaRPr lang="en-US" sz="18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DA248A-9AE0-0E5E-F388-3A6793ED1E91}"/>
                  </a:ext>
                </a:extLst>
              </p:cNvPr>
              <p:cNvSpPr txBox="1"/>
              <p:nvPr/>
            </p:nvSpPr>
            <p:spPr>
              <a:xfrm>
                <a:off x="263739" y="2333111"/>
                <a:ext cx="8616521" cy="7799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ClrTx/>
                  <a:buNone/>
                </a:pPr>
                <a:r>
                  <a:rPr lang="en-US" sz="2800" dirty="0">
                    <a:latin typeface="Corbel" panose="020B0503020204020204" pitchFamily="34" charset="0"/>
                  </a:rPr>
                  <a:t>P(mat | the cat sat on the)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800" dirty="0">
                    <a:latin typeface="Corbel" panose="020B0503020204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cat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sat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mat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”)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cat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sat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”)</m:t>
                        </m:r>
                      </m:den>
                    </m:f>
                  </m:oMath>
                </a14:m>
                <a:endParaRPr lang="en-US" sz="2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DA248A-9AE0-0E5E-F388-3A6793ED1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39" y="2333111"/>
                <a:ext cx="8616521" cy="779957"/>
              </a:xfrm>
              <a:prstGeom prst="rect">
                <a:avLst/>
              </a:prstGeom>
              <a:blipFill>
                <a:blip r:embed="rId4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ACD82-24CB-674F-BEB0-C406B257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D35BCA3-DD5C-6384-33EF-9E279E0A94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8632"/>
          <a:stretch/>
        </p:blipFill>
        <p:spPr>
          <a:xfrm>
            <a:off x="1058356" y="3162347"/>
            <a:ext cx="6781800" cy="17765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0149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ctr">
                  <a:buNone/>
                </a:pPr>
                <a:r>
                  <a:rPr lang="en-US" sz="5400" dirty="0"/>
                  <a:t>   </a:t>
                </a:r>
                <a:r>
                  <a:rPr lang="en-US" sz="5400" b="1" dirty="0"/>
                  <a:t>P</a:t>
                </a:r>
                <a:r>
                  <a:rPr lang="en-US" sz="5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54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  <a:blipFill>
                <a:blip r:embed="rId3"/>
                <a:stretch>
                  <a:fillRect t="-10448" b="-20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1E7E38FB-6636-DFC8-C6CE-BB78DF9F5935}"/>
              </a:ext>
            </a:extLst>
          </p:cNvPr>
          <p:cNvSpPr txBox="1"/>
          <p:nvPr/>
        </p:nvSpPr>
        <p:spPr>
          <a:xfrm>
            <a:off x="431168" y="1522761"/>
            <a:ext cx="80361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</a:rPr>
              <a:t>How do we estimate these probabilities?  </a:t>
            </a:r>
          </a:p>
          <a:p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Let’s just count! </a:t>
            </a:r>
          </a:p>
          <a:p>
            <a:endParaRPr lang="en-US" sz="1800" dirty="0">
              <a:latin typeface="Corbel" panose="020B0503020204020204" pitchFamily="34" charset="0"/>
            </a:endParaRPr>
          </a:p>
          <a:p>
            <a:endParaRPr lang="en-US" sz="18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DA248A-9AE0-0E5E-F388-3A6793ED1E91}"/>
                  </a:ext>
                </a:extLst>
              </p:cNvPr>
              <p:cNvSpPr txBox="1"/>
              <p:nvPr/>
            </p:nvSpPr>
            <p:spPr>
              <a:xfrm>
                <a:off x="263739" y="2333111"/>
                <a:ext cx="8616521" cy="7799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ClrTx/>
                  <a:buNone/>
                </a:pPr>
                <a:r>
                  <a:rPr lang="en-US" sz="2800" dirty="0">
                    <a:latin typeface="Corbel" panose="020B0503020204020204" pitchFamily="34" charset="0"/>
                  </a:rPr>
                  <a:t>P(mat | the cat sat on the) </a:t>
                </a:r>
                <a14:m>
                  <m:oMath xmlns:m="http://schemas.openxmlformats.org/officeDocument/2006/math">
                    <m:r>
                      <a:rPr lang="en-US" sz="280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>
                    <a:latin typeface="Corbel" panose="020B0503020204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cat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sat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mat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”)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cat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sat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”)</m:t>
                        </m:r>
                      </m:den>
                    </m:f>
                  </m:oMath>
                </a14:m>
                <a:endParaRPr lang="en-US" sz="2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DA248A-9AE0-0E5E-F388-3A6793ED1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39" y="2333111"/>
                <a:ext cx="8616521" cy="779957"/>
              </a:xfrm>
              <a:prstGeom prst="rect">
                <a:avLst/>
              </a:prstGeom>
              <a:blipFill>
                <a:blip r:embed="rId4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ACD82-24CB-674F-BEB0-C406B257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6">
                <a:extLst>
                  <a:ext uri="{FF2B5EF4-FFF2-40B4-BE49-F238E27FC236}">
                    <a16:creationId xmlns:a16="http://schemas.microsoft.com/office/drawing/2014/main" id="{C38D16B3-2231-3A39-0235-F4A0E68652D4}"/>
                  </a:ext>
                </a:extLst>
              </p:cNvPr>
              <p:cNvSpPr txBox="1"/>
              <p:nvPr/>
            </p:nvSpPr>
            <p:spPr>
              <a:xfrm>
                <a:off x="1454557" y="3413589"/>
                <a:ext cx="6253172" cy="1511952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wrap="square" lIns="0" tIns="34290" rIns="0" bIns="0" rtlCol="0">
                <a:spAutoFit/>
              </a:bodyPr>
              <a:lstStyle/>
              <a:p>
                <a:pPr algn="ctr">
                  <a:spcBef>
                    <a:spcPts val="270"/>
                  </a:spcBef>
                </a:pPr>
                <a:r>
                  <a:rPr lang="en-US" sz="2000" u="sng" spc="-10" dirty="0">
                    <a:uFill>
                      <a:solidFill>
                        <a:srgbClr val="000000"/>
                      </a:solidFill>
                    </a:uFill>
                    <a:latin typeface="Corbel" panose="020B0503020204020204" pitchFamily="34" charset="0"/>
                    <a:cs typeface="Calibri"/>
                  </a:rPr>
                  <a:t>Challenge</a:t>
                </a:r>
                <a:r>
                  <a:rPr sz="2000" u="sng" spc="-10" dirty="0">
                    <a:uFill>
                      <a:solidFill>
                        <a:srgbClr val="000000"/>
                      </a:solidFill>
                    </a:uFill>
                    <a:latin typeface="Corbel" panose="020B0503020204020204" pitchFamily="34" charset="0"/>
                    <a:cs typeface="Calibri"/>
                  </a:rPr>
                  <a:t>:</a:t>
                </a:r>
                <a:r>
                  <a:rPr sz="2000" spc="-10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sz="2000" spc="-5" dirty="0">
                    <a:latin typeface="Corbel" panose="020B0503020204020204" pitchFamily="34" charset="0"/>
                    <a:cs typeface="Calibri"/>
                  </a:rPr>
                  <a:t>Increasing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sz="2000" spc="-15" dirty="0">
                    <a:latin typeface="Corbel" panose="020B0503020204020204" pitchFamily="34" charset="0"/>
                    <a:cs typeface="Calibri"/>
                  </a:rPr>
                  <a:t> makes</a:t>
                </a:r>
                <a:r>
                  <a:rPr sz="2000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sz="2000" spc="-5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sparsity</a:t>
                </a:r>
                <a:r>
                  <a:rPr sz="2000" spc="-10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 problems</a:t>
                </a:r>
                <a:r>
                  <a:rPr sz="2000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sz="2000" spc="-5" dirty="0">
                    <a:latin typeface="Corbel" panose="020B0503020204020204" pitchFamily="34" charset="0"/>
                    <a:cs typeface="Calibri"/>
                  </a:rPr>
                  <a:t>worse.</a:t>
                </a:r>
                <a:endParaRPr sz="2000" dirty="0">
                  <a:latin typeface="Corbel" panose="020B0503020204020204" pitchFamily="34" charset="0"/>
                  <a:cs typeface="Calibri"/>
                </a:endParaRPr>
              </a:p>
              <a:p>
                <a:pPr algn="ctr"/>
                <a:r>
                  <a:rPr sz="2000" spc="-30" dirty="0">
                    <a:latin typeface="Corbel" panose="020B0503020204020204" pitchFamily="34" charset="0"/>
                    <a:cs typeface="Calibri"/>
                  </a:rPr>
                  <a:t>Typically,</a:t>
                </a:r>
                <a:r>
                  <a:rPr sz="2000" spc="-15" dirty="0">
                    <a:latin typeface="Corbel" panose="020B0503020204020204" pitchFamily="34" charset="0"/>
                    <a:cs typeface="Calibri"/>
                  </a:rPr>
                  <a:t> we</a:t>
                </a:r>
                <a:r>
                  <a:rPr sz="2000" spc="-5" dirty="0">
                    <a:latin typeface="Corbel" panose="020B0503020204020204" pitchFamily="34" charset="0"/>
                    <a:cs typeface="Calibri"/>
                  </a:rPr>
                  <a:t> can’t </a:t>
                </a:r>
                <a:r>
                  <a:rPr sz="2000" spc="-15" dirty="0">
                    <a:latin typeface="Corbel" panose="020B0503020204020204" pitchFamily="34" charset="0"/>
                    <a:cs typeface="Calibri"/>
                  </a:rPr>
                  <a:t>have</a:t>
                </a:r>
                <a:r>
                  <a:rPr sz="2000" spc="-5" dirty="0">
                    <a:latin typeface="Corbel" panose="020B0503020204020204" pitchFamily="34" charset="0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sz="2000" spc="-15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sz="2000" spc="-5" dirty="0">
                    <a:latin typeface="Corbel" panose="020B0503020204020204" pitchFamily="34" charset="0"/>
                    <a:cs typeface="Calibri"/>
                  </a:rPr>
                  <a:t>bigger </a:t>
                </a:r>
                <a:r>
                  <a:rPr sz="2000" dirty="0">
                    <a:latin typeface="Corbel" panose="020B0503020204020204" pitchFamily="34" charset="0"/>
                    <a:cs typeface="Calibri"/>
                  </a:rPr>
                  <a:t>than</a:t>
                </a:r>
                <a:r>
                  <a:rPr sz="2000" spc="-15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sz="2000" spc="-5" dirty="0">
                    <a:latin typeface="Corbel" panose="020B0503020204020204" pitchFamily="34" charset="0"/>
                    <a:cs typeface="Calibri"/>
                  </a:rPr>
                  <a:t>5.</a:t>
                </a:r>
                <a:endParaRPr lang="en-US" sz="2000" spc="-5" dirty="0">
                  <a:latin typeface="Corbel" panose="020B0503020204020204" pitchFamily="34" charset="0"/>
                  <a:cs typeface="Calibri"/>
                </a:endParaRPr>
              </a:p>
              <a:p>
                <a:pPr algn="ctr"/>
                <a:endParaRPr lang="en-US" sz="2000" spc="-5" dirty="0">
                  <a:latin typeface="Corbel" panose="020B0503020204020204" pitchFamily="34" charset="0"/>
                  <a:cs typeface="Calibri"/>
                </a:endParaRPr>
              </a:p>
              <a:p>
                <a:pPr algn="ctr"/>
                <a:r>
                  <a:rPr lang="en-US" sz="1800" spc="-5" dirty="0">
                    <a:latin typeface="Corbel" panose="020B0503020204020204" pitchFamily="34" charset="0"/>
                    <a:cs typeface="Calibri"/>
                  </a:rPr>
                  <a:t>Some partial solutions (e.g., smoothing and backoffs) </a:t>
                </a:r>
                <a:br>
                  <a:rPr lang="en-US" sz="1800" spc="-5" dirty="0">
                    <a:latin typeface="Corbel" panose="020B0503020204020204" pitchFamily="34" charset="0"/>
                    <a:cs typeface="Calibri"/>
                  </a:rPr>
                </a:br>
                <a:r>
                  <a:rPr lang="en-US" sz="1800" spc="-5" dirty="0">
                    <a:latin typeface="Corbel" panose="020B0503020204020204" pitchFamily="34" charset="0"/>
                    <a:cs typeface="Calibri"/>
                  </a:rPr>
                  <a:t>though still an open problem. </a:t>
                </a:r>
                <a:endParaRPr sz="1800" dirty="0">
                  <a:latin typeface="Corbel" panose="020B0503020204020204" pitchFamily="34" charset="0"/>
                  <a:cs typeface="Calibri"/>
                </a:endParaRPr>
              </a:p>
            </p:txBody>
          </p:sp>
        </mc:Choice>
        <mc:Fallback xmlns="">
          <p:sp>
            <p:nvSpPr>
              <p:cNvPr id="4" name="object 6">
                <a:extLst>
                  <a:ext uri="{FF2B5EF4-FFF2-40B4-BE49-F238E27FC236}">
                    <a16:creationId xmlns:a16="http://schemas.microsoft.com/office/drawing/2014/main" id="{C38D16B3-2231-3A39-0235-F4A0E6865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557" y="3413589"/>
                <a:ext cx="6253172" cy="1511952"/>
              </a:xfrm>
              <a:prstGeom prst="rect">
                <a:avLst/>
              </a:prstGeom>
              <a:blipFill>
                <a:blip r:embed="rId5"/>
                <a:stretch>
                  <a:fillRect t="-1626" b="-6504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5777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00;p49">
            <a:extLst>
              <a:ext uri="{FF2B5EF4-FFF2-40B4-BE49-F238E27FC236}">
                <a16:creationId xmlns:a16="http://schemas.microsoft.com/office/drawing/2014/main" id="{6ACC79DB-8473-B4AF-495A-AD26890BCE5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4442" b="69110"/>
          <a:stretch/>
        </p:blipFill>
        <p:spPr>
          <a:xfrm>
            <a:off x="3873680" y="1622881"/>
            <a:ext cx="3933815" cy="14946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57DD97-C415-FE6B-1263-93A092CE8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Language Models: A History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ED41F-9151-D68B-5794-1D62459C4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633" y="1155469"/>
            <a:ext cx="5478087" cy="3476856"/>
          </a:xfrm>
        </p:spPr>
        <p:txBody>
          <a:bodyPr/>
          <a:lstStyle/>
          <a:p>
            <a:r>
              <a:rPr lang="en-US" dirty="0"/>
              <a:t>Shannon (1950): The predictive difficulty (entropy) of English. </a:t>
            </a:r>
          </a:p>
        </p:txBody>
      </p:sp>
      <p:pic>
        <p:nvPicPr>
          <p:cNvPr id="5" name="Google Shape;294;p48">
            <a:extLst>
              <a:ext uri="{FF2B5EF4-FFF2-40B4-BE49-F238E27FC236}">
                <a16:creationId xmlns:a16="http://schemas.microsoft.com/office/drawing/2014/main" id="{7B16C6D9-D7BB-4012-FC48-81BCD14EFEF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045" y="2061175"/>
            <a:ext cx="2289631" cy="239675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74B36-2A63-452C-B1FC-DE19464CC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52D3DF-A613-C0F2-D2FC-ED0B32999721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4"/>
              </a:rPr>
              <a:t>Prediction and Entropy of Printed English, </a:t>
            </a:r>
            <a:r>
              <a:rPr lang="en-US" sz="1000" dirty="0" err="1">
                <a:latin typeface="Corbel" panose="020B0503020204020204" pitchFamily="34" charset="0"/>
                <a:hlinkClick r:id="rId4"/>
              </a:rPr>
              <a:t>Shanon</a:t>
            </a:r>
            <a:r>
              <a:rPr lang="en-US" sz="1000" dirty="0">
                <a:latin typeface="Corbel" panose="020B0503020204020204" pitchFamily="34" charset="0"/>
                <a:hlinkClick r:id="rId4"/>
              </a:rPr>
              <a:t> 1950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3211147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ctr">
                  <a:buNone/>
                </a:pPr>
                <a:r>
                  <a:rPr lang="en-US" sz="5400" dirty="0"/>
                  <a:t>   </a:t>
                </a:r>
                <a:r>
                  <a:rPr lang="en-US" sz="5400" b="1" dirty="0"/>
                  <a:t>P</a:t>
                </a:r>
                <a:r>
                  <a:rPr lang="en-US" sz="5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54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  <a:blipFill>
                <a:blip r:embed="rId3"/>
                <a:stretch>
                  <a:fillRect t="-10448" b="-20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oogle Shape;294;p48">
            <a:extLst>
              <a:ext uri="{FF2B5EF4-FFF2-40B4-BE49-F238E27FC236}">
                <a16:creationId xmlns:a16="http://schemas.microsoft.com/office/drawing/2014/main" id="{A828CDDB-4583-1F88-D50B-00F096D63A2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4596" t="4985" r="4627" b="6120"/>
          <a:stretch/>
        </p:blipFill>
        <p:spPr>
          <a:xfrm>
            <a:off x="-64008" y="0"/>
            <a:ext cx="1201229" cy="123136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E7E38FB-6636-DFC8-C6CE-BB78DF9F5935}"/>
              </a:ext>
            </a:extLst>
          </p:cNvPr>
          <p:cNvSpPr txBox="1"/>
          <p:nvPr/>
        </p:nvSpPr>
        <p:spPr>
          <a:xfrm>
            <a:off x="431168" y="1522761"/>
            <a:ext cx="803617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rbel" panose="020B0503020204020204" pitchFamily="34" charset="0"/>
              </a:rPr>
              <a:t>Shannon (1950) build an approximate language model with word co-occurrences. </a:t>
            </a:r>
          </a:p>
          <a:p>
            <a:endParaRPr lang="en-US" sz="2000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Markov assumptions: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 every node in a Bayesian network is 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conditionally independent 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of its </a:t>
            </a:r>
            <a:r>
              <a:rPr lang="en-US" sz="2000" dirty="0" err="1">
                <a:solidFill>
                  <a:schemeClr val="tx1"/>
                </a:solidFill>
                <a:latin typeface="Corbel" panose="020B0503020204020204" pitchFamily="34" charset="0"/>
              </a:rPr>
              <a:t>nondescendants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, 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given its parents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.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 </a:t>
            </a:r>
            <a:endParaRPr lang="en-US" sz="2000" dirty="0">
              <a:latin typeface="Corbel" panose="020B0503020204020204" pitchFamily="34" charset="0"/>
            </a:endParaRPr>
          </a:p>
          <a:p>
            <a:br>
              <a:rPr lang="en-US" sz="2000" dirty="0">
                <a:latin typeface="Corbel" panose="020B0503020204020204" pitchFamily="34" charset="0"/>
              </a:rPr>
            </a:b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1</a:t>
            </a:r>
            <a:r>
              <a:rPr lang="en-US" sz="2000" baseline="30000" dirty="0">
                <a:solidFill>
                  <a:srgbClr val="C00000"/>
                </a:solidFill>
                <a:latin typeface="Corbel" panose="020B0503020204020204" pitchFamily="34" charset="0"/>
              </a:rPr>
              <a:t>st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 </a:t>
            </a:r>
            <a:r>
              <a:rPr lang="en-US" sz="2000" dirty="0">
                <a:latin typeface="Corbel" panose="020B0503020204020204" pitchFamily="34" charset="0"/>
              </a:rPr>
              <a:t>order approximation: </a:t>
            </a:r>
          </a:p>
          <a:p>
            <a:endParaRPr lang="en-US" sz="20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9C278097-B444-E69D-EA09-F0A07461BC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14568" y="4044639"/>
                <a:ext cx="6400800" cy="401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None/>
                </a:pPr>
                <a:r>
                  <a:rPr lang="en-US" dirty="0">
                    <a:latin typeface="Corbel" panose="020B0503020204020204" pitchFamily="34" charset="0"/>
                  </a:rPr>
                  <a:t>   </a:t>
                </a:r>
                <a:r>
                  <a:rPr lang="en-US" b="1" dirty="0">
                    <a:latin typeface="Corbel" panose="020B0503020204020204" pitchFamily="34" charset="0"/>
                  </a:rPr>
                  <a:t>P</a:t>
                </a:r>
                <a:r>
                  <a:rPr lang="en-US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| the cat sat on the)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 </a:t>
                </a:r>
                <a:r>
                  <a:rPr lang="en-US" b="1" dirty="0">
                    <a:latin typeface="Corbel" panose="020B0503020204020204" pitchFamily="34" charset="0"/>
                  </a:rPr>
                  <a:t>P</a:t>
                </a:r>
                <a:r>
                  <a:rPr lang="en-US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mat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| the)   </a:t>
                </a: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9C278097-B444-E69D-EA09-F0A07461B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568" y="4044639"/>
                <a:ext cx="6400800" cy="401717"/>
              </a:xfrm>
              <a:prstGeom prst="rect">
                <a:avLst/>
              </a:prstGeom>
              <a:blipFill>
                <a:blip r:embed="rId5"/>
                <a:stretch>
                  <a:fillRect t="-28125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50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64715D46-CF8C-66AA-05BF-09F296911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5368" y="0"/>
            <a:ext cx="1397000" cy="16129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ACD82-24CB-674F-BEB0-C406B257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object 14">
            <a:extLst>
              <a:ext uri="{FF2B5EF4-FFF2-40B4-BE49-F238E27FC236}">
                <a16:creationId xmlns:a16="http://schemas.microsoft.com/office/drawing/2014/main" id="{3B67962B-F20B-CE90-03FE-4A3F19DA4A57}"/>
              </a:ext>
            </a:extLst>
          </p:cNvPr>
          <p:cNvSpPr/>
          <p:nvPr/>
        </p:nvSpPr>
        <p:spPr>
          <a:xfrm>
            <a:off x="6671953" y="3854546"/>
            <a:ext cx="593437" cy="137113"/>
          </a:xfrm>
          <a:custGeom>
            <a:avLst/>
            <a:gdLst/>
            <a:ahLst/>
            <a:cxnLst/>
            <a:rect l="l" t="t" r="r" b="b"/>
            <a:pathLst>
              <a:path w="1981200" h="241300">
                <a:moveTo>
                  <a:pt x="0" y="240945"/>
                </a:moveTo>
                <a:lnTo>
                  <a:pt x="8331" y="194051"/>
                </a:lnTo>
                <a:lnTo>
                  <a:pt x="31053" y="155757"/>
                </a:lnTo>
                <a:lnTo>
                  <a:pt x="64754" y="129938"/>
                </a:lnTo>
                <a:lnTo>
                  <a:pt x="106024" y="120471"/>
                </a:lnTo>
                <a:lnTo>
                  <a:pt x="884576" y="120473"/>
                </a:lnTo>
                <a:lnTo>
                  <a:pt x="925845" y="111006"/>
                </a:lnTo>
                <a:lnTo>
                  <a:pt x="959546" y="85187"/>
                </a:lnTo>
                <a:lnTo>
                  <a:pt x="982268" y="46893"/>
                </a:lnTo>
                <a:lnTo>
                  <a:pt x="990600" y="0"/>
                </a:lnTo>
                <a:lnTo>
                  <a:pt x="998931" y="46893"/>
                </a:lnTo>
                <a:lnTo>
                  <a:pt x="1021653" y="85187"/>
                </a:lnTo>
                <a:lnTo>
                  <a:pt x="1055354" y="111006"/>
                </a:lnTo>
                <a:lnTo>
                  <a:pt x="1096623" y="120473"/>
                </a:lnTo>
                <a:lnTo>
                  <a:pt x="1875176" y="120473"/>
                </a:lnTo>
                <a:lnTo>
                  <a:pt x="1916445" y="129941"/>
                </a:lnTo>
                <a:lnTo>
                  <a:pt x="1950146" y="155759"/>
                </a:lnTo>
                <a:lnTo>
                  <a:pt x="1972868" y="194053"/>
                </a:lnTo>
                <a:lnTo>
                  <a:pt x="1981200" y="240947"/>
                </a:lnTo>
              </a:path>
            </a:pathLst>
          </a:custGeom>
          <a:ln w="28575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C1A49E-A522-94AB-8338-4A3801A2F164}"/>
                  </a:ext>
                </a:extLst>
              </p:cNvPr>
              <p:cNvSpPr txBox="1"/>
              <p:nvPr/>
            </p:nvSpPr>
            <p:spPr>
              <a:xfrm>
                <a:off x="5944710" y="3566914"/>
                <a:ext cx="19812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40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element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C1A49E-A522-94AB-8338-4A3801A2F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710" y="3566914"/>
                <a:ext cx="1981200" cy="307777"/>
              </a:xfrm>
              <a:prstGeom prst="rect">
                <a:avLst/>
              </a:prstGeom>
              <a:blipFill>
                <a:blip r:embed="rId7"/>
                <a:stretch>
                  <a:fillRect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07E9ABA-7606-93E6-509A-5187D0D0F515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8"/>
              </a:rPr>
              <a:t>Prediction and Entropy of Printed English, </a:t>
            </a:r>
            <a:r>
              <a:rPr lang="en-US" sz="1000" dirty="0" err="1">
                <a:latin typeface="Corbel" panose="020B0503020204020204" pitchFamily="34" charset="0"/>
                <a:hlinkClick r:id="rId8"/>
              </a:rPr>
              <a:t>Shanon</a:t>
            </a:r>
            <a:r>
              <a:rPr lang="en-US" sz="1000" dirty="0">
                <a:latin typeface="Corbel" panose="020B0503020204020204" pitchFamily="34" charset="0"/>
                <a:hlinkClick r:id="rId8"/>
              </a:rPr>
              <a:t> 1950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631293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ctr">
                  <a:buNone/>
                </a:pPr>
                <a:r>
                  <a:rPr lang="en-US" sz="5400" dirty="0"/>
                  <a:t>   </a:t>
                </a:r>
                <a:r>
                  <a:rPr lang="en-US" sz="5400" b="1" dirty="0"/>
                  <a:t>P</a:t>
                </a:r>
                <a:r>
                  <a:rPr lang="en-US" sz="5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54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  <a:blipFill>
                <a:blip r:embed="rId3"/>
                <a:stretch>
                  <a:fillRect t="-10448" b="-20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oogle Shape;294;p48">
            <a:extLst>
              <a:ext uri="{FF2B5EF4-FFF2-40B4-BE49-F238E27FC236}">
                <a16:creationId xmlns:a16="http://schemas.microsoft.com/office/drawing/2014/main" id="{A828CDDB-4583-1F88-D50B-00F096D63A2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4596" t="4985" r="4627" b="6120"/>
          <a:stretch/>
        </p:blipFill>
        <p:spPr>
          <a:xfrm>
            <a:off x="-64008" y="0"/>
            <a:ext cx="1201229" cy="123136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E7E38FB-6636-DFC8-C6CE-BB78DF9F5935}"/>
              </a:ext>
            </a:extLst>
          </p:cNvPr>
          <p:cNvSpPr txBox="1"/>
          <p:nvPr/>
        </p:nvSpPr>
        <p:spPr>
          <a:xfrm>
            <a:off x="431168" y="1522761"/>
            <a:ext cx="803617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rbel" panose="020B0503020204020204" pitchFamily="34" charset="0"/>
              </a:rPr>
              <a:t>Shannon (1950) build an approximate language model with word co-occurrences. </a:t>
            </a:r>
          </a:p>
          <a:p>
            <a:endParaRPr lang="en-US" sz="2000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Markov assumptions: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 every node in a Bayesian network is 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conditionally independent 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of its </a:t>
            </a:r>
            <a:r>
              <a:rPr lang="en-US" sz="2000" dirty="0" err="1">
                <a:solidFill>
                  <a:schemeClr val="tx1"/>
                </a:solidFill>
                <a:latin typeface="Corbel" panose="020B0503020204020204" pitchFamily="34" charset="0"/>
              </a:rPr>
              <a:t>nondescendants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, 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given its parents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.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 </a:t>
            </a:r>
            <a:endParaRPr lang="en-US" sz="2000" dirty="0">
              <a:latin typeface="Corbel" panose="020B0503020204020204" pitchFamily="34" charset="0"/>
            </a:endParaRPr>
          </a:p>
          <a:p>
            <a:br>
              <a:rPr lang="en-US" sz="2000" dirty="0">
                <a:latin typeface="Corbel" panose="020B0503020204020204" pitchFamily="34" charset="0"/>
              </a:rPr>
            </a:b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2</a:t>
            </a:r>
            <a:r>
              <a:rPr lang="en-US" sz="2000" baseline="30000" dirty="0">
                <a:solidFill>
                  <a:srgbClr val="C00000"/>
                </a:solidFill>
                <a:latin typeface="Corbel" panose="020B0503020204020204" pitchFamily="34" charset="0"/>
              </a:rPr>
              <a:t>nd</a:t>
            </a:r>
            <a:r>
              <a:rPr lang="en-US" sz="2000" dirty="0">
                <a:latin typeface="Corbel" panose="020B0503020204020204" pitchFamily="34" charset="0"/>
              </a:rPr>
              <a:t> order approximation: </a:t>
            </a:r>
          </a:p>
          <a:p>
            <a:endParaRPr lang="en-US" sz="20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9C278097-B444-E69D-EA09-F0A07461BC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14568" y="4044639"/>
                <a:ext cx="6400800" cy="401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None/>
                </a:pPr>
                <a:r>
                  <a:rPr lang="en-US" dirty="0">
                    <a:latin typeface="Corbel" panose="020B0503020204020204" pitchFamily="34" charset="0"/>
                  </a:rPr>
                  <a:t> </a:t>
                </a:r>
                <a:r>
                  <a:rPr lang="en-US" b="1" dirty="0">
                    <a:latin typeface="Corbel" panose="020B0503020204020204" pitchFamily="34" charset="0"/>
                  </a:rPr>
                  <a:t>P</a:t>
                </a:r>
                <a:r>
                  <a:rPr lang="en-US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mat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| the cat sat on the)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 </a:t>
                </a:r>
                <a:r>
                  <a:rPr lang="en-US" b="1" dirty="0">
                    <a:latin typeface="Corbel" panose="020B0503020204020204" pitchFamily="34" charset="0"/>
                  </a:rPr>
                  <a:t>P</a:t>
                </a:r>
                <a:r>
                  <a:rPr lang="en-US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mat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| on the)  </a:t>
                </a: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9C278097-B444-E69D-EA09-F0A07461B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568" y="4044639"/>
                <a:ext cx="6400800" cy="401717"/>
              </a:xfrm>
              <a:prstGeom prst="rect">
                <a:avLst/>
              </a:prstGeom>
              <a:blipFill>
                <a:blip r:embed="rId5"/>
                <a:stretch>
                  <a:fillRect t="-28125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50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64715D46-CF8C-66AA-05BF-09F296911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5368" y="0"/>
            <a:ext cx="1397000" cy="16129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ACD82-24CB-674F-BEB0-C406B257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object 14">
            <a:extLst>
              <a:ext uri="{FF2B5EF4-FFF2-40B4-BE49-F238E27FC236}">
                <a16:creationId xmlns:a16="http://schemas.microsoft.com/office/drawing/2014/main" id="{41B679CE-4838-3A1B-375E-0EFDB8680AB9}"/>
              </a:ext>
            </a:extLst>
          </p:cNvPr>
          <p:cNvSpPr/>
          <p:nvPr/>
        </p:nvSpPr>
        <p:spPr>
          <a:xfrm>
            <a:off x="6671953" y="3854546"/>
            <a:ext cx="593437" cy="137113"/>
          </a:xfrm>
          <a:custGeom>
            <a:avLst/>
            <a:gdLst/>
            <a:ahLst/>
            <a:cxnLst/>
            <a:rect l="l" t="t" r="r" b="b"/>
            <a:pathLst>
              <a:path w="1981200" h="241300">
                <a:moveTo>
                  <a:pt x="0" y="240945"/>
                </a:moveTo>
                <a:lnTo>
                  <a:pt x="8331" y="194051"/>
                </a:lnTo>
                <a:lnTo>
                  <a:pt x="31053" y="155757"/>
                </a:lnTo>
                <a:lnTo>
                  <a:pt x="64754" y="129938"/>
                </a:lnTo>
                <a:lnTo>
                  <a:pt x="106024" y="120471"/>
                </a:lnTo>
                <a:lnTo>
                  <a:pt x="884576" y="120473"/>
                </a:lnTo>
                <a:lnTo>
                  <a:pt x="925845" y="111006"/>
                </a:lnTo>
                <a:lnTo>
                  <a:pt x="959546" y="85187"/>
                </a:lnTo>
                <a:lnTo>
                  <a:pt x="982268" y="46893"/>
                </a:lnTo>
                <a:lnTo>
                  <a:pt x="990600" y="0"/>
                </a:lnTo>
                <a:lnTo>
                  <a:pt x="998931" y="46893"/>
                </a:lnTo>
                <a:lnTo>
                  <a:pt x="1021653" y="85187"/>
                </a:lnTo>
                <a:lnTo>
                  <a:pt x="1055354" y="111006"/>
                </a:lnTo>
                <a:lnTo>
                  <a:pt x="1096623" y="120473"/>
                </a:lnTo>
                <a:lnTo>
                  <a:pt x="1875176" y="120473"/>
                </a:lnTo>
                <a:lnTo>
                  <a:pt x="1916445" y="129941"/>
                </a:lnTo>
                <a:lnTo>
                  <a:pt x="1950146" y="155759"/>
                </a:lnTo>
                <a:lnTo>
                  <a:pt x="1972868" y="194053"/>
                </a:lnTo>
                <a:lnTo>
                  <a:pt x="1981200" y="240947"/>
                </a:lnTo>
              </a:path>
            </a:pathLst>
          </a:custGeom>
          <a:ln w="28575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9A7863-DBD4-9412-1A69-A87C3F618D41}"/>
                  </a:ext>
                </a:extLst>
              </p:cNvPr>
              <p:cNvSpPr txBox="1"/>
              <p:nvPr/>
            </p:nvSpPr>
            <p:spPr>
              <a:xfrm>
                <a:off x="5944710" y="3566914"/>
                <a:ext cx="19812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40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elements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9A7863-DBD4-9412-1A69-A87C3F618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710" y="3566914"/>
                <a:ext cx="1981200" cy="307777"/>
              </a:xfrm>
              <a:prstGeom prst="rect">
                <a:avLst/>
              </a:prstGeom>
              <a:blipFill>
                <a:blip r:embed="rId7"/>
                <a:stretch>
                  <a:fillRect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7B54DDF-FCE3-F15D-DDDC-04A414A2BC90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8"/>
              </a:rPr>
              <a:t>Prediction and Entropy of Printed English, </a:t>
            </a:r>
            <a:r>
              <a:rPr lang="en-US" sz="1000" dirty="0" err="1">
                <a:latin typeface="Corbel" panose="020B0503020204020204" pitchFamily="34" charset="0"/>
                <a:hlinkClick r:id="rId8"/>
              </a:rPr>
              <a:t>Shanon</a:t>
            </a:r>
            <a:r>
              <a:rPr lang="en-US" sz="1000" dirty="0">
                <a:latin typeface="Corbel" panose="020B0503020204020204" pitchFamily="34" charset="0"/>
                <a:hlinkClick r:id="rId8"/>
              </a:rPr>
              <a:t> 1950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4007690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ctr">
                  <a:buNone/>
                </a:pPr>
                <a:r>
                  <a:rPr lang="en-US" sz="5400" dirty="0"/>
                  <a:t>   </a:t>
                </a:r>
                <a:r>
                  <a:rPr lang="en-US" sz="5400" b="1" dirty="0"/>
                  <a:t>P</a:t>
                </a:r>
                <a:r>
                  <a:rPr lang="en-US" sz="5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54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  <a:blipFill>
                <a:blip r:embed="rId3"/>
                <a:stretch>
                  <a:fillRect t="-10448" b="-20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oogle Shape;294;p48">
            <a:extLst>
              <a:ext uri="{FF2B5EF4-FFF2-40B4-BE49-F238E27FC236}">
                <a16:creationId xmlns:a16="http://schemas.microsoft.com/office/drawing/2014/main" id="{A828CDDB-4583-1F88-D50B-00F096D63A2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4596" t="4985" r="4627" b="6120"/>
          <a:stretch/>
        </p:blipFill>
        <p:spPr>
          <a:xfrm>
            <a:off x="-64008" y="0"/>
            <a:ext cx="1201229" cy="123136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E7E38FB-6636-DFC8-C6CE-BB78DF9F5935}"/>
              </a:ext>
            </a:extLst>
          </p:cNvPr>
          <p:cNvSpPr txBox="1"/>
          <p:nvPr/>
        </p:nvSpPr>
        <p:spPr>
          <a:xfrm>
            <a:off x="431168" y="1522761"/>
            <a:ext cx="803617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rbel" panose="020B0503020204020204" pitchFamily="34" charset="0"/>
              </a:rPr>
              <a:t>Shannon (1950) build an approximate language model with word co-occurrences. </a:t>
            </a:r>
          </a:p>
          <a:p>
            <a:endParaRPr lang="en-US" sz="2000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Markov assumptions: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 every node in a Bayesian network is 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conditionally independent 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of its </a:t>
            </a:r>
            <a:r>
              <a:rPr lang="en-US" sz="2000" dirty="0" err="1">
                <a:solidFill>
                  <a:schemeClr val="tx1"/>
                </a:solidFill>
                <a:latin typeface="Corbel" panose="020B0503020204020204" pitchFamily="34" charset="0"/>
              </a:rPr>
              <a:t>nondescendants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, 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given its parents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.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 </a:t>
            </a:r>
            <a:endParaRPr lang="en-US" sz="2000" dirty="0">
              <a:latin typeface="Corbel" panose="020B0503020204020204" pitchFamily="34" charset="0"/>
            </a:endParaRPr>
          </a:p>
          <a:p>
            <a:br>
              <a:rPr lang="en-US" sz="2000" dirty="0">
                <a:latin typeface="Corbel" panose="020B0503020204020204" pitchFamily="34" charset="0"/>
              </a:rPr>
            </a:b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3</a:t>
            </a:r>
            <a:r>
              <a:rPr lang="en-US" sz="2000" baseline="30000" dirty="0">
                <a:solidFill>
                  <a:srgbClr val="C00000"/>
                </a:solidFill>
                <a:latin typeface="Corbel" panose="020B0503020204020204" pitchFamily="34" charset="0"/>
              </a:rPr>
              <a:t>rd</a:t>
            </a:r>
            <a:r>
              <a:rPr lang="en-US" sz="2000" dirty="0">
                <a:latin typeface="Corbel" panose="020B0503020204020204" pitchFamily="34" charset="0"/>
              </a:rPr>
              <a:t> order approximation: </a:t>
            </a:r>
          </a:p>
          <a:p>
            <a:endParaRPr lang="en-US" sz="20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9C278097-B444-E69D-EA09-F0A07461BC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14568" y="4044639"/>
                <a:ext cx="6400800" cy="401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None/>
                </a:pPr>
                <a:r>
                  <a:rPr lang="en-US" dirty="0">
                    <a:latin typeface="Corbel" panose="020B0503020204020204" pitchFamily="34" charset="0"/>
                  </a:rPr>
                  <a:t> </a:t>
                </a:r>
                <a:r>
                  <a:rPr lang="en-US" b="1" dirty="0">
                    <a:latin typeface="Corbel" panose="020B0503020204020204" pitchFamily="34" charset="0"/>
                  </a:rPr>
                  <a:t>P</a:t>
                </a:r>
                <a:r>
                  <a:rPr lang="en-US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mat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| the cat sat on the)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 </a:t>
                </a:r>
                <a:r>
                  <a:rPr lang="en-US" b="1" dirty="0">
                    <a:latin typeface="Corbel" panose="020B0503020204020204" pitchFamily="34" charset="0"/>
                  </a:rPr>
                  <a:t>P</a:t>
                </a:r>
                <a:r>
                  <a:rPr lang="en-US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mat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| sat on the)  </a:t>
                </a: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9C278097-B444-E69D-EA09-F0A07461B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568" y="4044639"/>
                <a:ext cx="6400800" cy="401717"/>
              </a:xfrm>
              <a:prstGeom prst="rect">
                <a:avLst/>
              </a:prstGeom>
              <a:blipFill>
                <a:blip r:embed="rId5"/>
                <a:stretch>
                  <a:fillRect t="-28125" r="-1584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50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64715D46-CF8C-66AA-05BF-09F296911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5368" y="0"/>
            <a:ext cx="1397000" cy="16129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ACD82-24CB-674F-BEB0-C406B257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object 14">
            <a:extLst>
              <a:ext uri="{FF2B5EF4-FFF2-40B4-BE49-F238E27FC236}">
                <a16:creationId xmlns:a16="http://schemas.microsoft.com/office/drawing/2014/main" id="{41B679CE-4838-3A1B-375E-0EFDB8680AB9}"/>
              </a:ext>
            </a:extLst>
          </p:cNvPr>
          <p:cNvSpPr/>
          <p:nvPr/>
        </p:nvSpPr>
        <p:spPr>
          <a:xfrm>
            <a:off x="6252961" y="3854546"/>
            <a:ext cx="1132887" cy="137113"/>
          </a:xfrm>
          <a:custGeom>
            <a:avLst/>
            <a:gdLst/>
            <a:ahLst/>
            <a:cxnLst/>
            <a:rect l="l" t="t" r="r" b="b"/>
            <a:pathLst>
              <a:path w="1981200" h="241300">
                <a:moveTo>
                  <a:pt x="0" y="240945"/>
                </a:moveTo>
                <a:lnTo>
                  <a:pt x="8331" y="194051"/>
                </a:lnTo>
                <a:lnTo>
                  <a:pt x="31053" y="155757"/>
                </a:lnTo>
                <a:lnTo>
                  <a:pt x="64754" y="129938"/>
                </a:lnTo>
                <a:lnTo>
                  <a:pt x="106024" y="120471"/>
                </a:lnTo>
                <a:lnTo>
                  <a:pt x="884576" y="120473"/>
                </a:lnTo>
                <a:lnTo>
                  <a:pt x="925845" y="111006"/>
                </a:lnTo>
                <a:lnTo>
                  <a:pt x="959546" y="85187"/>
                </a:lnTo>
                <a:lnTo>
                  <a:pt x="982268" y="46893"/>
                </a:lnTo>
                <a:lnTo>
                  <a:pt x="990600" y="0"/>
                </a:lnTo>
                <a:lnTo>
                  <a:pt x="998931" y="46893"/>
                </a:lnTo>
                <a:lnTo>
                  <a:pt x="1021653" y="85187"/>
                </a:lnTo>
                <a:lnTo>
                  <a:pt x="1055354" y="111006"/>
                </a:lnTo>
                <a:lnTo>
                  <a:pt x="1096623" y="120473"/>
                </a:lnTo>
                <a:lnTo>
                  <a:pt x="1875176" y="120473"/>
                </a:lnTo>
                <a:lnTo>
                  <a:pt x="1916445" y="129941"/>
                </a:lnTo>
                <a:lnTo>
                  <a:pt x="1950146" y="155759"/>
                </a:lnTo>
                <a:lnTo>
                  <a:pt x="1972868" y="194053"/>
                </a:lnTo>
                <a:lnTo>
                  <a:pt x="1981200" y="240947"/>
                </a:lnTo>
              </a:path>
            </a:pathLst>
          </a:custGeom>
          <a:ln w="28575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9A7863-DBD4-9412-1A69-A87C3F618D41}"/>
                  </a:ext>
                </a:extLst>
              </p:cNvPr>
              <p:cNvSpPr txBox="1"/>
              <p:nvPr/>
            </p:nvSpPr>
            <p:spPr>
              <a:xfrm>
                <a:off x="5840679" y="3566914"/>
                <a:ext cx="19812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40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elements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9A7863-DBD4-9412-1A69-A87C3F618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0679" y="3566914"/>
                <a:ext cx="1981200" cy="307777"/>
              </a:xfrm>
              <a:prstGeom prst="rect">
                <a:avLst/>
              </a:prstGeom>
              <a:blipFill>
                <a:blip r:embed="rId7"/>
                <a:stretch>
                  <a:fillRect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BE4FE39-057B-207B-6E95-51652C964603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8"/>
              </a:rPr>
              <a:t>Prediction and Entropy of Printed English, </a:t>
            </a:r>
            <a:r>
              <a:rPr lang="en-US" sz="1000" dirty="0" err="1">
                <a:latin typeface="Corbel" panose="020B0503020204020204" pitchFamily="34" charset="0"/>
                <a:hlinkClick r:id="rId8"/>
              </a:rPr>
              <a:t>Shanon</a:t>
            </a:r>
            <a:r>
              <a:rPr lang="en-US" sz="1000" dirty="0">
                <a:latin typeface="Corbel" panose="020B0503020204020204" pitchFamily="34" charset="0"/>
                <a:hlinkClick r:id="rId8"/>
              </a:rPr>
              <a:t> 1950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4033808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ctr">
                  <a:buNone/>
                </a:pPr>
                <a:r>
                  <a:rPr lang="en-US" sz="5400" dirty="0"/>
                  <a:t>   </a:t>
                </a:r>
                <a:r>
                  <a:rPr lang="en-US" sz="5400" b="1" dirty="0"/>
                  <a:t>P</a:t>
                </a:r>
                <a:r>
                  <a:rPr lang="en-US" sz="5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54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  <a:blipFill>
                <a:blip r:embed="rId3"/>
                <a:stretch>
                  <a:fillRect t="-10448" b="-20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oogle Shape;294;p48">
            <a:extLst>
              <a:ext uri="{FF2B5EF4-FFF2-40B4-BE49-F238E27FC236}">
                <a16:creationId xmlns:a16="http://schemas.microsoft.com/office/drawing/2014/main" id="{A828CDDB-4583-1F88-D50B-00F096D63A2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4596" t="4985" r="4627" b="6120"/>
          <a:stretch/>
        </p:blipFill>
        <p:spPr>
          <a:xfrm>
            <a:off x="-64008" y="0"/>
            <a:ext cx="1201229" cy="123136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E7E38FB-6636-DFC8-C6CE-BB78DF9F5935}"/>
              </a:ext>
            </a:extLst>
          </p:cNvPr>
          <p:cNvSpPr txBox="1"/>
          <p:nvPr/>
        </p:nvSpPr>
        <p:spPr>
          <a:xfrm>
            <a:off x="431168" y="1522761"/>
            <a:ext cx="803617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rbel" panose="020B0503020204020204" pitchFamily="34" charset="0"/>
              </a:rPr>
              <a:t>Shannon (1950) build an approximate language model with word co-occurrences. </a:t>
            </a:r>
          </a:p>
          <a:p>
            <a:endParaRPr lang="en-US" sz="2000" dirty="0">
              <a:latin typeface="Corbel" panose="020B0503020204020204" pitchFamily="34" charset="0"/>
            </a:endParaRPr>
          </a:p>
          <a:p>
            <a:endParaRPr lang="en-US" sz="2000" dirty="0">
              <a:latin typeface="Corbel" panose="020B0503020204020204" pitchFamily="34" charset="0"/>
            </a:endParaRPr>
          </a:p>
          <a:p>
            <a:r>
              <a:rPr lang="en-US" sz="2000" dirty="0">
                <a:latin typeface="Corbel" panose="020B0503020204020204" pitchFamily="34" charset="0"/>
              </a:rPr>
              <a:t>Then, we can use counts of approximate conditional probability. </a:t>
            </a:r>
          </a:p>
          <a:p>
            <a:r>
              <a:rPr lang="en-US" sz="2000" dirty="0">
                <a:latin typeface="Corbel" panose="020B0503020204020204" pitchFamily="34" charset="0"/>
              </a:rPr>
              <a:t>Using the 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3</a:t>
            </a:r>
            <a:r>
              <a:rPr lang="en-US" sz="2000" baseline="30000" dirty="0">
                <a:solidFill>
                  <a:srgbClr val="C00000"/>
                </a:solidFill>
                <a:latin typeface="Corbel" panose="020B0503020204020204" pitchFamily="34" charset="0"/>
              </a:rPr>
              <a:t>rd</a:t>
            </a:r>
            <a:r>
              <a:rPr lang="en-US" sz="2000" dirty="0">
                <a:latin typeface="Corbel" panose="020B0503020204020204" pitchFamily="34" charset="0"/>
              </a:rPr>
              <a:t> order approximation, we can: </a:t>
            </a:r>
          </a:p>
          <a:p>
            <a:endParaRPr lang="en-US" sz="2000" dirty="0">
              <a:latin typeface="Corbel" panose="020B0503020204020204" pitchFamily="34" charset="0"/>
            </a:endParaRPr>
          </a:p>
          <a:p>
            <a:endParaRPr lang="en-US" sz="2000" dirty="0">
              <a:latin typeface="Corbel" panose="020B0503020204020204" pitchFamily="34" charset="0"/>
            </a:endParaRP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B97886E7-016B-3E5A-D3FB-793A54771A51}"/>
              </a:ext>
            </a:extLst>
          </p:cNvPr>
          <p:cNvSpPr txBox="1">
            <a:spLocks/>
          </p:cNvSpPr>
          <p:nvPr/>
        </p:nvSpPr>
        <p:spPr>
          <a:xfrm>
            <a:off x="2673413" y="3212852"/>
            <a:ext cx="6400800" cy="4017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</a:pPr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51" name="Picture 50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64715D46-CF8C-66AA-05BF-09F296911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5368" y="0"/>
            <a:ext cx="1397000" cy="1612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DA248A-9AE0-0E5E-F388-3A6793ED1E91}"/>
                  </a:ext>
                </a:extLst>
              </p:cNvPr>
              <p:cNvSpPr txBox="1"/>
              <p:nvPr/>
            </p:nvSpPr>
            <p:spPr>
              <a:xfrm>
                <a:off x="21901" y="3628046"/>
                <a:ext cx="9013504" cy="6817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ClrTx/>
                  <a:buNone/>
                </a:pPr>
                <a:r>
                  <a:rPr lang="en-US" sz="2400" dirty="0">
                    <a:latin typeface="Corbel" panose="020B0503020204020204" pitchFamily="34" charset="0"/>
                  </a:rPr>
                  <a:t> </a:t>
                </a:r>
                <a:r>
                  <a:rPr lang="en-US" sz="2400" b="1" dirty="0">
                    <a:latin typeface="Corbel" panose="020B0503020204020204" pitchFamily="34" charset="0"/>
                  </a:rPr>
                  <a:t>P</a:t>
                </a:r>
                <a:r>
                  <a:rPr lang="en-US" sz="2400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mat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| the cat sat on the)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sz="2400" b="1" dirty="0">
                    <a:latin typeface="Corbel" panose="020B0503020204020204" pitchFamily="34" charset="0"/>
                  </a:rPr>
                  <a:t>P</a:t>
                </a:r>
                <a:r>
                  <a:rPr lang="en-US" sz="2400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mat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| sat on the) </a:t>
                </a:r>
                <a14:m>
                  <m:oMath xmlns:m="http://schemas.openxmlformats.org/officeDocument/2006/math">
                    <m:r>
                      <a:rPr lang="en-US" sz="240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 dirty="0" smtClean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400" dirty="0" smtClean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400" dirty="0" smtClean="0">
                            <a:latin typeface="Cambria Math" panose="02040503050406030204" pitchFamily="18" charset="0"/>
                          </a:rPr>
                          <m:t>sat</m:t>
                        </m:r>
                        <m:r>
                          <a:rPr lang="en-US" sz="24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4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4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 smtClean="0">
                            <a:latin typeface="Cambria Math" panose="02040503050406030204" pitchFamily="18" charset="0"/>
                          </a:rPr>
                          <m:t>mat</m:t>
                        </m:r>
                        <m:r>
                          <a:rPr lang="en-US" sz="2400" dirty="0" smtClean="0">
                            <a:latin typeface="Cambria Math" panose="02040503050406030204" pitchFamily="18" charset="0"/>
                          </a:rPr>
                          <m:t>”)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4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 smtClean="0">
                            <a:latin typeface="Cambria Math" panose="02040503050406030204" pitchFamily="18" charset="0"/>
                          </a:rPr>
                          <m:t>mat</m:t>
                        </m:r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”)</m:t>
                        </m:r>
                      </m:den>
                    </m:f>
                  </m:oMath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DA248A-9AE0-0E5E-F388-3A6793ED1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1" y="3628046"/>
                <a:ext cx="9013504" cy="681790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ACD82-24CB-674F-BEB0-C406B257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940FED-B3C0-9027-00AD-EF05FFD73A93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7"/>
              </a:rPr>
              <a:t>Prediction and Entropy of Printed English, </a:t>
            </a:r>
            <a:r>
              <a:rPr lang="en-US" sz="1000" dirty="0" err="1">
                <a:latin typeface="Corbel" panose="020B0503020204020204" pitchFamily="34" charset="0"/>
                <a:hlinkClick r:id="rId7"/>
              </a:rPr>
              <a:t>Shanon</a:t>
            </a:r>
            <a:r>
              <a:rPr lang="en-US" sz="1000" dirty="0">
                <a:latin typeface="Corbel" panose="020B0503020204020204" pitchFamily="34" charset="0"/>
                <a:hlinkClick r:id="rId7"/>
              </a:rPr>
              <a:t> 1950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2198925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53">
            <a:extLst>
              <a:ext uri="{FF2B5EF4-FFF2-40B4-BE49-F238E27FC236}">
                <a16:creationId xmlns:a16="http://schemas.microsoft.com/office/drawing/2014/main" id="{CD914191-9880-A6C9-390C-D926BB82C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N-gram Language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latin typeface="Corbel" panose="020B0503020204020204" pitchFamily="34" charset="0"/>
              </a:rPr>
              <a:t>Terminology: </a:t>
            </a:r>
            <a:r>
              <a:rPr lang="en-US" sz="2000" i="1" dirty="0">
                <a:solidFill>
                  <a:srgbClr val="0070C0"/>
                </a:solidFill>
                <a:latin typeface="Corbel" panose="020B0503020204020204" pitchFamily="34" charset="0"/>
              </a:rPr>
              <a:t>n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-gram</a:t>
            </a:r>
            <a:r>
              <a:rPr lang="en-US" sz="2000" dirty="0">
                <a:latin typeface="Corbel" panose="020B0503020204020204" pitchFamily="34" charset="0"/>
              </a:rPr>
              <a:t> is a chunk of </a:t>
            </a:r>
            <a:r>
              <a:rPr lang="en-US" sz="2000" i="1" dirty="0">
                <a:solidFill>
                  <a:srgbClr val="0070C0"/>
                </a:solidFill>
                <a:latin typeface="Corbel" panose="020B0503020204020204" pitchFamily="34" charset="0"/>
              </a:rPr>
              <a:t>n</a:t>
            </a:r>
            <a:r>
              <a:rPr lang="en-US" sz="2000" dirty="0">
                <a:latin typeface="Corbel" panose="020B0503020204020204" pitchFamily="34" charset="0"/>
              </a:rPr>
              <a:t> consecutive words: </a:t>
            </a:r>
          </a:p>
          <a:p>
            <a:pPr marL="742950" lvl="1" indent="-285750"/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</a:rPr>
              <a:t>uni</a:t>
            </a:r>
            <a:r>
              <a:rPr lang="en-US" sz="1600" dirty="0">
                <a:latin typeface="Corbel" panose="020B0503020204020204" pitchFamily="34" charset="0"/>
              </a:rPr>
              <a:t>grams: “cat”, “mat”, “sat”, …</a:t>
            </a:r>
          </a:p>
          <a:p>
            <a:pPr marL="742950" lvl="1" indent="-285750"/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</a:rPr>
              <a:t>bi</a:t>
            </a:r>
            <a:r>
              <a:rPr lang="en-US" sz="1600" dirty="0">
                <a:latin typeface="Corbel" panose="020B0503020204020204" pitchFamily="34" charset="0"/>
              </a:rPr>
              <a:t>grams: “the cat”, “cat sat”, “sat on”, …</a:t>
            </a:r>
          </a:p>
          <a:p>
            <a:pPr marL="742950" lvl="1" indent="-285750"/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</a:rPr>
              <a:t>tri</a:t>
            </a:r>
            <a:r>
              <a:rPr lang="en-US" sz="1600" dirty="0">
                <a:latin typeface="Corbel" panose="020B0503020204020204" pitchFamily="34" charset="0"/>
              </a:rPr>
              <a:t>grams: “the cat sat”, “cat sat on”, “sat on the”, …</a:t>
            </a:r>
          </a:p>
          <a:p>
            <a:pPr marL="742950" lvl="1" indent="-285750"/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</a:rPr>
              <a:t>four</a:t>
            </a:r>
            <a:r>
              <a:rPr lang="en-US" sz="1600" dirty="0">
                <a:latin typeface="Corbel" panose="020B0503020204020204" pitchFamily="34" charset="0"/>
              </a:rPr>
              <a:t>-grams: “the cat sat on”, “cat sat on the”, “sat on the mat”, …</a:t>
            </a:r>
            <a:r>
              <a:rPr lang="en-US" sz="1600" dirty="0"/>
              <a:t>   </a:t>
            </a:r>
            <a:br>
              <a:rPr lang="en-US" sz="1600" dirty="0"/>
            </a:br>
            <a:endParaRPr lang="en-US" sz="2400" dirty="0"/>
          </a:p>
          <a:p>
            <a:r>
              <a:rPr lang="en-US" sz="2400" i="1" dirty="0">
                <a:solidFill>
                  <a:srgbClr val="0070C0"/>
                </a:solidFill>
                <a:latin typeface="Corbel" panose="020B0503020204020204" pitchFamily="34" charset="0"/>
              </a:rPr>
              <a:t>n</a:t>
            </a:r>
            <a:r>
              <a:rPr lang="en-US" sz="2400" dirty="0"/>
              <a:t>-gram language model: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312CCC-5482-11FA-F3F7-5CCB805E42F8}"/>
                  </a:ext>
                </a:extLst>
              </p:cNvPr>
              <p:cNvSpPr txBox="1"/>
              <p:nvPr/>
            </p:nvSpPr>
            <p:spPr>
              <a:xfrm>
                <a:off x="1323963" y="3974600"/>
                <a:ext cx="616305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sz="2400" dirty="0">
                    <a:latin typeface="Corbel" panose="020B0503020204020204" pitchFamily="34" charset="0"/>
                  </a:rPr>
                  <a:t>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)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312CCC-5482-11FA-F3F7-5CCB805E4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963" y="3974600"/>
                <a:ext cx="6163056" cy="461665"/>
              </a:xfrm>
              <a:prstGeom prst="rect">
                <a:avLst/>
              </a:prstGeom>
              <a:blipFill>
                <a:blip r:embed="rId3"/>
                <a:stretch>
                  <a:fillRect t="-526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21" name="object 14">
            <a:extLst>
              <a:ext uri="{FF2B5EF4-FFF2-40B4-BE49-F238E27FC236}">
                <a16:creationId xmlns:a16="http://schemas.microsoft.com/office/drawing/2014/main" id="{CF10F8ED-3CA9-B792-DB29-97FD2936DDE0}"/>
              </a:ext>
            </a:extLst>
          </p:cNvPr>
          <p:cNvSpPr/>
          <p:nvPr/>
        </p:nvSpPr>
        <p:spPr>
          <a:xfrm>
            <a:off x="4991136" y="3758606"/>
            <a:ext cx="1981200" cy="241300"/>
          </a:xfrm>
          <a:custGeom>
            <a:avLst/>
            <a:gdLst/>
            <a:ahLst/>
            <a:cxnLst/>
            <a:rect l="l" t="t" r="r" b="b"/>
            <a:pathLst>
              <a:path w="1981200" h="241300">
                <a:moveTo>
                  <a:pt x="0" y="240945"/>
                </a:moveTo>
                <a:lnTo>
                  <a:pt x="8331" y="194051"/>
                </a:lnTo>
                <a:lnTo>
                  <a:pt x="31053" y="155757"/>
                </a:lnTo>
                <a:lnTo>
                  <a:pt x="64754" y="129938"/>
                </a:lnTo>
                <a:lnTo>
                  <a:pt x="106024" y="120471"/>
                </a:lnTo>
                <a:lnTo>
                  <a:pt x="884576" y="120473"/>
                </a:lnTo>
                <a:lnTo>
                  <a:pt x="925845" y="111006"/>
                </a:lnTo>
                <a:lnTo>
                  <a:pt x="959546" y="85187"/>
                </a:lnTo>
                <a:lnTo>
                  <a:pt x="982268" y="46893"/>
                </a:lnTo>
                <a:lnTo>
                  <a:pt x="990600" y="0"/>
                </a:lnTo>
                <a:lnTo>
                  <a:pt x="998931" y="46893"/>
                </a:lnTo>
                <a:lnTo>
                  <a:pt x="1021653" y="85187"/>
                </a:lnTo>
                <a:lnTo>
                  <a:pt x="1055354" y="111006"/>
                </a:lnTo>
                <a:lnTo>
                  <a:pt x="1096623" y="120473"/>
                </a:lnTo>
                <a:lnTo>
                  <a:pt x="1875176" y="120473"/>
                </a:lnTo>
                <a:lnTo>
                  <a:pt x="1916445" y="129941"/>
                </a:lnTo>
                <a:lnTo>
                  <a:pt x="1950146" y="155759"/>
                </a:lnTo>
                <a:lnTo>
                  <a:pt x="1972868" y="194053"/>
                </a:lnTo>
                <a:lnTo>
                  <a:pt x="1981200" y="240947"/>
                </a:lnTo>
              </a:path>
            </a:pathLst>
          </a:custGeom>
          <a:ln w="28575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5" name="TextBox 5124">
                <a:extLst>
                  <a:ext uri="{FF2B5EF4-FFF2-40B4-BE49-F238E27FC236}">
                    <a16:creationId xmlns:a16="http://schemas.microsoft.com/office/drawing/2014/main" id="{ACD07922-139F-2EA2-41AD-DCE296700B22}"/>
                  </a:ext>
                </a:extLst>
              </p:cNvPr>
              <p:cNvSpPr txBox="1"/>
              <p:nvPr/>
            </p:nvSpPr>
            <p:spPr>
              <a:xfrm>
                <a:off x="5031275" y="3406524"/>
                <a:ext cx="1981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800" dirty="0">
                    <a:latin typeface="Corbel" panose="020B0503020204020204" pitchFamily="34" charset="0"/>
                  </a:rPr>
                  <a:t> elements</a:t>
                </a:r>
              </a:p>
            </p:txBody>
          </p:sp>
        </mc:Choice>
        <mc:Fallback xmlns="">
          <p:sp>
            <p:nvSpPr>
              <p:cNvPr id="5125" name="TextBox 5124">
                <a:extLst>
                  <a:ext uri="{FF2B5EF4-FFF2-40B4-BE49-F238E27FC236}">
                    <a16:creationId xmlns:a16="http://schemas.microsoft.com/office/drawing/2014/main" id="{ACD07922-139F-2EA2-41AD-DCE296700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275" y="3406524"/>
                <a:ext cx="1981200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8A2180-36F0-B4DC-1D98-67B2C00AA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615A89-2BAC-5A9D-DC52-A9BEA7A8A5E9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5"/>
              </a:rPr>
              <a:t>Prediction and Entropy of Printed English, </a:t>
            </a:r>
            <a:r>
              <a:rPr lang="en-US" sz="1000" dirty="0" err="1">
                <a:latin typeface="Corbel" panose="020B0503020204020204" pitchFamily="34" charset="0"/>
                <a:hlinkClick r:id="rId5"/>
              </a:rPr>
              <a:t>Shanon</a:t>
            </a:r>
            <a:r>
              <a:rPr lang="en-US" sz="1000" dirty="0">
                <a:latin typeface="Corbel" panose="020B0503020204020204" pitchFamily="34" charset="0"/>
                <a:hlinkClick r:id="rId5"/>
              </a:rPr>
              <a:t> 1950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1531131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A1EB2-ED8F-7E23-B5A2-6CE8E6498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“I can’t install </a:t>
            </a:r>
            <a:r>
              <a:rPr lang="en-US" dirty="0" err="1"/>
              <a:t>Gensim</a:t>
            </a:r>
            <a:r>
              <a:rPr lang="en-US" dirty="0"/>
              <a:t> 3.x.y”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6C14C-0244-9256-EF87-2F9666951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Current code is based on 3.6.0. </a:t>
            </a:r>
          </a:p>
          <a:p>
            <a:r>
              <a:rPr lang="en-US" sz="2400" dirty="0"/>
              <a:t>If you use other version, you might need to make minor changes to </a:t>
            </a:r>
            <a:r>
              <a:rPr lang="en-US" sz="2400" dirty="0" err="1"/>
              <a:t>Gensim</a:t>
            </a:r>
            <a:r>
              <a:rPr lang="en-US" sz="2400" dirty="0"/>
              <a:t> functions. Feel free to consult with </a:t>
            </a:r>
            <a:r>
              <a:rPr lang="en-US" sz="2400" dirty="0" err="1"/>
              <a:t>Gensim</a:t>
            </a:r>
            <a:r>
              <a:rPr lang="en-US" sz="2400" dirty="0"/>
              <a:t> documentation.  </a:t>
            </a:r>
          </a:p>
          <a:p>
            <a:pPr lvl="1"/>
            <a:r>
              <a:rPr lang="en-US" sz="1800" dirty="0"/>
              <a:t>This is part of any programming experience. </a:t>
            </a:r>
            <a:br>
              <a:rPr lang="en-US" sz="1800" dirty="0"/>
            </a:br>
            <a:r>
              <a:rPr lang="en-US" sz="1800" dirty="0"/>
              <a:t>It's part of the job! Don't hate it, embrace it! 🤗 </a:t>
            </a:r>
          </a:p>
        </p:txBody>
      </p:sp>
    </p:spTree>
    <p:extLst>
      <p:ext uri="{BB962C8B-B14F-4D97-AF65-F5344CB8AC3E}">
        <p14:creationId xmlns:p14="http://schemas.microsoft.com/office/powerpoint/2010/main" val="5104636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85019-DC8B-5D7A-5FC4-DF462C24D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Pre-Computed N-Grams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5C6C26-2D63-0480-F90C-40545845D551}"/>
              </a:ext>
            </a:extLst>
          </p:cNvPr>
          <p:cNvSpPr txBox="1"/>
          <p:nvPr/>
        </p:nvSpPr>
        <p:spPr>
          <a:xfrm>
            <a:off x="537879" y="4640595"/>
            <a:ext cx="80054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Google n-gram viewer </a:t>
            </a:r>
            <a:r>
              <a:rPr lang="en-US" dirty="0">
                <a:latin typeface="Corbel" panose="020B0503020204020204" pitchFamily="34" charset="0"/>
                <a:hlinkClick r:id="rId2"/>
              </a:rPr>
              <a:t>https://books.google.com/ngrams/</a:t>
            </a:r>
            <a:r>
              <a:rPr lang="en-US" dirty="0">
                <a:latin typeface="Corbel" panose="020B0503020204020204" pitchFamily="34" charset="0"/>
              </a:rPr>
              <a:t> </a:t>
            </a:r>
          </a:p>
          <a:p>
            <a:pPr algn="ctr"/>
            <a:r>
              <a:rPr lang="en-US" dirty="0">
                <a:latin typeface="Corbel" panose="020B0503020204020204" pitchFamily="34" charset="0"/>
              </a:rPr>
              <a:t>Data:  </a:t>
            </a:r>
            <a:r>
              <a:rPr lang="en-US" dirty="0">
                <a:latin typeface="Corbel" panose="020B0503020204020204" pitchFamily="34" charset="0"/>
                <a:hlinkClick r:id="rId3"/>
              </a:rPr>
              <a:t>http://storage.googleapis.com/books/ngrams/books/datasetsv2.html</a:t>
            </a:r>
            <a:r>
              <a:rPr lang="en-US" dirty="0">
                <a:latin typeface="Corbel" panose="020B0503020204020204" pitchFamily="34" charset="0"/>
              </a:rPr>
              <a:t> </a:t>
            </a:r>
          </a:p>
        </p:txBody>
      </p:sp>
      <p:pic>
        <p:nvPicPr>
          <p:cNvPr id="11" name="Content Placeholder 10" descr="Chart, line chart&#10;&#10;Description automatically generated">
            <a:extLst>
              <a:ext uri="{FF2B5EF4-FFF2-40B4-BE49-F238E27FC236}">
                <a16:creationId xmlns:a16="http://schemas.microsoft.com/office/drawing/2014/main" id="{7728B282-750E-6D81-58C0-5183C89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11150" y="1317234"/>
            <a:ext cx="8521700" cy="3086881"/>
          </a:xfrm>
        </p:spPr>
      </p:pic>
      <p:pic>
        <p:nvPicPr>
          <p:cNvPr id="13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A21E958D-0059-3ABE-183B-7B49CAA34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7300" y="454381"/>
            <a:ext cx="44450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470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85019-DC8B-5D7A-5FC4-DF462C24D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Pre-Computed N-Grams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5C6C26-2D63-0480-F90C-40545845D551}"/>
              </a:ext>
            </a:extLst>
          </p:cNvPr>
          <p:cNvSpPr txBox="1"/>
          <p:nvPr/>
        </p:nvSpPr>
        <p:spPr>
          <a:xfrm>
            <a:off x="537879" y="4640595"/>
            <a:ext cx="80054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Google n-gram viewer </a:t>
            </a:r>
            <a:r>
              <a:rPr lang="en-US" dirty="0">
                <a:latin typeface="Corbel" panose="020B0503020204020204" pitchFamily="34" charset="0"/>
                <a:hlinkClick r:id="rId2"/>
              </a:rPr>
              <a:t>https://books.google.com/ngrams/</a:t>
            </a:r>
            <a:r>
              <a:rPr lang="en-US" dirty="0">
                <a:latin typeface="Corbel" panose="020B0503020204020204" pitchFamily="34" charset="0"/>
              </a:rPr>
              <a:t> </a:t>
            </a:r>
          </a:p>
          <a:p>
            <a:pPr algn="ctr"/>
            <a:r>
              <a:rPr lang="en-US" dirty="0">
                <a:latin typeface="Corbel" panose="020B0503020204020204" pitchFamily="34" charset="0"/>
              </a:rPr>
              <a:t>Data:  </a:t>
            </a:r>
            <a:r>
              <a:rPr lang="en-US" dirty="0">
                <a:latin typeface="Corbel" panose="020B0503020204020204" pitchFamily="34" charset="0"/>
                <a:hlinkClick r:id="rId3"/>
              </a:rPr>
              <a:t>http://storage.googleapis.com/books/ngrams/books/datasetsv2.html</a:t>
            </a:r>
            <a:r>
              <a:rPr lang="en-US" dirty="0">
                <a:latin typeface="Corbel" panose="020B0503020204020204" pitchFamily="34" charset="0"/>
              </a:rPr>
              <a:t> </a:t>
            </a:r>
          </a:p>
        </p:txBody>
      </p:sp>
      <p:pic>
        <p:nvPicPr>
          <p:cNvPr id="13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A21E958D-0059-3ABE-183B-7B49CAA34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300" y="454381"/>
            <a:ext cx="4445000" cy="749300"/>
          </a:xfrm>
          <a:prstGeom prst="rect">
            <a:avLst/>
          </a:prstGeom>
        </p:spPr>
      </p:pic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548B95A3-57E8-ABF7-A37A-547E8A11D2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3179" y="1349427"/>
            <a:ext cx="8941375" cy="3105212"/>
          </a:xfrm>
        </p:spPr>
      </p:pic>
    </p:spTree>
    <p:extLst>
      <p:ext uri="{BB962C8B-B14F-4D97-AF65-F5344CB8AC3E}">
        <p14:creationId xmlns:p14="http://schemas.microsoft.com/office/powerpoint/2010/main" val="42153352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85019-DC8B-5D7A-5FC4-DF462C24D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Pre-Computed N-Grams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5C6C26-2D63-0480-F90C-40545845D551}"/>
              </a:ext>
            </a:extLst>
          </p:cNvPr>
          <p:cNvSpPr txBox="1"/>
          <p:nvPr/>
        </p:nvSpPr>
        <p:spPr>
          <a:xfrm>
            <a:off x="537879" y="4640595"/>
            <a:ext cx="80054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Google n-gram viewer </a:t>
            </a:r>
            <a:r>
              <a:rPr lang="en-US" dirty="0">
                <a:latin typeface="Corbel" panose="020B0503020204020204" pitchFamily="34" charset="0"/>
                <a:hlinkClick r:id="rId2"/>
              </a:rPr>
              <a:t>https://books.google.com/ngrams/</a:t>
            </a:r>
            <a:r>
              <a:rPr lang="en-US" dirty="0">
                <a:latin typeface="Corbel" panose="020B0503020204020204" pitchFamily="34" charset="0"/>
              </a:rPr>
              <a:t> </a:t>
            </a:r>
          </a:p>
          <a:p>
            <a:pPr algn="ctr"/>
            <a:r>
              <a:rPr lang="en-US" dirty="0">
                <a:latin typeface="Corbel" panose="020B0503020204020204" pitchFamily="34" charset="0"/>
              </a:rPr>
              <a:t>Data:  </a:t>
            </a:r>
            <a:r>
              <a:rPr lang="en-US" dirty="0">
                <a:latin typeface="Corbel" panose="020B0503020204020204" pitchFamily="34" charset="0"/>
                <a:hlinkClick r:id="rId3"/>
              </a:rPr>
              <a:t>http://storage.googleapis.com/books/ngrams/books/datasetsv2.html</a:t>
            </a:r>
            <a:r>
              <a:rPr lang="en-US" dirty="0">
                <a:latin typeface="Corbel" panose="020B0503020204020204" pitchFamily="34" charset="0"/>
              </a:rPr>
              <a:t> </a:t>
            </a:r>
          </a:p>
        </p:txBody>
      </p:sp>
      <p:pic>
        <p:nvPicPr>
          <p:cNvPr id="13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A21E958D-0059-3ABE-183B-7B49CAA34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300" y="454381"/>
            <a:ext cx="4445000" cy="7493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8186A7-9095-3D6D-F410-703002F28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242D01EB-B9E8-7124-65F2-BB38E17712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637"/>
          <a:stretch/>
        </p:blipFill>
        <p:spPr>
          <a:xfrm>
            <a:off x="117486" y="1302551"/>
            <a:ext cx="9116296" cy="309911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89A624-54C8-91B7-01C7-20B4120FA652}"/>
              </a:ext>
            </a:extLst>
          </p:cNvPr>
          <p:cNvSpPr txBox="1"/>
          <p:nvPr/>
        </p:nvSpPr>
        <p:spPr>
          <a:xfrm>
            <a:off x="927561" y="1257448"/>
            <a:ext cx="2341855" cy="578882"/>
          </a:xfrm>
          <a:prstGeom prst="wedgeRoundRectCallout">
            <a:avLst>
              <a:gd name="adj1" fmla="val 32660"/>
              <a:gd name="adj2" fmla="val 92691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Language models can tell us something about us … </a:t>
            </a:r>
          </a:p>
        </p:txBody>
      </p:sp>
    </p:spTree>
    <p:extLst>
      <p:ext uri="{BB962C8B-B14F-4D97-AF65-F5344CB8AC3E}">
        <p14:creationId xmlns:p14="http://schemas.microsoft.com/office/powerpoint/2010/main" val="17785467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85019-DC8B-5D7A-5FC4-DF462C24D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Pre-Computed N-Grams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5C6C26-2D63-0480-F90C-40545845D551}"/>
              </a:ext>
            </a:extLst>
          </p:cNvPr>
          <p:cNvSpPr txBox="1"/>
          <p:nvPr/>
        </p:nvSpPr>
        <p:spPr>
          <a:xfrm>
            <a:off x="537879" y="4640595"/>
            <a:ext cx="80054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Google n-gram viewer </a:t>
            </a:r>
            <a:r>
              <a:rPr lang="en-US" dirty="0">
                <a:latin typeface="Corbel" panose="020B0503020204020204" pitchFamily="34" charset="0"/>
                <a:hlinkClick r:id="rId2"/>
              </a:rPr>
              <a:t>https://books.google.com/ngrams/</a:t>
            </a:r>
            <a:r>
              <a:rPr lang="en-US" dirty="0">
                <a:latin typeface="Corbel" panose="020B0503020204020204" pitchFamily="34" charset="0"/>
              </a:rPr>
              <a:t> </a:t>
            </a:r>
          </a:p>
          <a:p>
            <a:pPr algn="ctr"/>
            <a:r>
              <a:rPr lang="en-US" dirty="0">
                <a:latin typeface="Corbel" panose="020B0503020204020204" pitchFamily="34" charset="0"/>
              </a:rPr>
              <a:t>Data:  </a:t>
            </a:r>
            <a:r>
              <a:rPr lang="en-US" dirty="0">
                <a:latin typeface="Corbel" panose="020B0503020204020204" pitchFamily="34" charset="0"/>
                <a:hlinkClick r:id="rId3"/>
              </a:rPr>
              <a:t>http://storage.googleapis.com/books/ngrams/books/datasetsv2.html</a:t>
            </a:r>
            <a:r>
              <a:rPr lang="en-US" dirty="0">
                <a:latin typeface="Corbel" panose="020B0503020204020204" pitchFamily="34" charset="0"/>
              </a:rPr>
              <a:t> </a:t>
            </a:r>
          </a:p>
        </p:txBody>
      </p:sp>
      <p:pic>
        <p:nvPicPr>
          <p:cNvPr id="13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A21E958D-0059-3ABE-183B-7B49CAA34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300" y="454381"/>
            <a:ext cx="4445000" cy="749300"/>
          </a:xfrm>
          <a:prstGeom prst="rect">
            <a:avLst/>
          </a:prstGeom>
        </p:spPr>
      </p:pic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F1F9CFA0-4A98-8EA6-031C-C4EAACB48D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11150" y="1227868"/>
            <a:ext cx="8521700" cy="3265614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BBCD53-D1EC-9384-F5E5-FFB4D65B349C}"/>
              </a:ext>
            </a:extLst>
          </p:cNvPr>
          <p:cNvSpPr txBox="1"/>
          <p:nvPr/>
        </p:nvSpPr>
        <p:spPr>
          <a:xfrm>
            <a:off x="3501022" y="1203681"/>
            <a:ext cx="2341855" cy="578882"/>
          </a:xfrm>
          <a:prstGeom prst="wedgeRoundRectCallout">
            <a:avLst>
              <a:gd name="adj1" fmla="val -61097"/>
              <a:gd name="adj2" fmla="val 42560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Language models can tell us something about us … </a:t>
            </a:r>
          </a:p>
        </p:txBody>
      </p:sp>
    </p:spTree>
    <p:extLst>
      <p:ext uri="{BB962C8B-B14F-4D97-AF65-F5344CB8AC3E}">
        <p14:creationId xmlns:p14="http://schemas.microsoft.com/office/powerpoint/2010/main" val="2170508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B3B2-1AB7-2CE7-1824-0295B567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Generation from N-Gram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81BD2-AF1C-670C-A449-7C856D47D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8450" indent="-285750">
              <a:lnSpc>
                <a:spcPts val="2725"/>
              </a:lnSpc>
              <a:spcBef>
                <a:spcPts val="100"/>
              </a:spcBef>
              <a:buClr>
                <a:srgbClr val="8C1515"/>
              </a:buClr>
              <a:tabLst>
                <a:tab pos="354965" algn="l"/>
                <a:tab pos="355600" algn="l"/>
              </a:tabLst>
            </a:pPr>
            <a:r>
              <a:rPr lang="en-US" spc="-5" dirty="0">
                <a:latin typeface="Corbel" panose="020B0503020204020204" pitchFamily="34" charset="0"/>
                <a:cs typeface="Calibri"/>
              </a:rPr>
              <a:t>You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can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build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a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simple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b="1" spc="-5" dirty="0">
                <a:solidFill>
                  <a:schemeClr val="accent1"/>
                </a:solidFill>
                <a:latin typeface="Corbel" panose="020B0503020204020204" pitchFamily="34" charset="0"/>
                <a:cs typeface="Calibri"/>
              </a:rPr>
              <a:t>tri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gram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Language</a:t>
            </a:r>
            <a:r>
              <a:rPr lang="en-US" spc="1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Model</a:t>
            </a:r>
            <a:r>
              <a:rPr lang="en-US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over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a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1.7</a:t>
            </a:r>
            <a:r>
              <a:rPr lang="en-US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million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corpus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a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few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seconds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on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your</a:t>
            </a:r>
            <a:r>
              <a:rPr lang="en-US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laptop*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FD1BD82-F376-D9B4-CEF8-0C32CD88EF37}"/>
              </a:ext>
            </a:extLst>
          </p:cNvPr>
          <p:cNvSpPr txBox="1"/>
          <p:nvPr/>
        </p:nvSpPr>
        <p:spPr>
          <a:xfrm>
            <a:off x="282633" y="4767263"/>
            <a:ext cx="54710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*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Try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for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yourself:</a:t>
            </a:r>
            <a:r>
              <a:rPr sz="1400" spc="25" dirty="0">
                <a:solidFill>
                  <a:srgbClr val="4198B5"/>
                </a:solidFill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https://nlpforhackers.io/language-models/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FC110-1201-11F3-2FAA-C2860694A9D3}"/>
              </a:ext>
            </a:extLst>
          </p:cNvPr>
          <p:cNvSpPr txBox="1"/>
          <p:nvPr/>
        </p:nvSpPr>
        <p:spPr>
          <a:xfrm>
            <a:off x="6163056" y="4748975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[adopted from Chris Manning]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93D689F-8388-942E-968C-5E3BC830A03E}"/>
              </a:ext>
            </a:extLst>
          </p:cNvPr>
          <p:cNvSpPr txBox="1"/>
          <p:nvPr/>
        </p:nvSpPr>
        <p:spPr>
          <a:xfrm>
            <a:off x="800501" y="2346808"/>
            <a:ext cx="2343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29815" algn="l"/>
              </a:tabLst>
            </a:pPr>
            <a:r>
              <a:rPr sz="2400" dirty="0">
                <a:latin typeface="Consolas" panose="020B0609020204030204" pitchFamily="49" charset="0"/>
                <a:cs typeface="Consolas" panose="020B0609020204030204" pitchFamily="49" charset="0"/>
              </a:rPr>
              <a:t>today</a:t>
            </a:r>
            <a:r>
              <a:rPr sz="2400" spc="-45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2400" spc="-5" dirty="0">
                <a:latin typeface="Consolas" panose="020B0609020204030204" pitchFamily="49" charset="0"/>
                <a:cs typeface="Consolas" panose="020B0609020204030204" pitchFamily="49" charset="0"/>
              </a:rPr>
              <a:t>the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endParaRPr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BE7C6DD5-FFAD-2121-1704-E101ED4427D3}"/>
              </a:ext>
            </a:extLst>
          </p:cNvPr>
          <p:cNvSpPr txBox="1"/>
          <p:nvPr/>
        </p:nvSpPr>
        <p:spPr>
          <a:xfrm>
            <a:off x="5551850" y="3848370"/>
            <a:ext cx="2840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Otherwise,</a:t>
            </a: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seems</a:t>
            </a:r>
            <a:r>
              <a:rPr sz="1800" spc="-1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reasonable!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F1E17E85-EDD5-0D65-D715-CA4D75D89A05}"/>
              </a:ext>
            </a:extLst>
          </p:cNvPr>
          <p:cNvSpPr txBox="1"/>
          <p:nvPr/>
        </p:nvSpPr>
        <p:spPr>
          <a:xfrm>
            <a:off x="1279986" y="3163556"/>
            <a:ext cx="1547653" cy="567463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49225" marR="5080" indent="-137160">
              <a:lnSpc>
                <a:spcPts val="2090"/>
              </a:lnSpc>
              <a:spcBef>
                <a:spcPts val="225"/>
              </a:spcBef>
            </a:pP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get probability </a:t>
            </a:r>
            <a:r>
              <a:rPr sz="1800" spc="-39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distribution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2C5ED475-A253-32DD-777C-AC877FC68221}"/>
              </a:ext>
            </a:extLst>
          </p:cNvPr>
          <p:cNvSpPr txBox="1"/>
          <p:nvPr/>
        </p:nvSpPr>
        <p:spPr>
          <a:xfrm>
            <a:off x="5775108" y="2694051"/>
            <a:ext cx="2262468" cy="84253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00400"/>
              </a:lnSpc>
              <a:spcBef>
                <a:spcPts val="90"/>
              </a:spcBef>
            </a:pPr>
            <a:r>
              <a:rPr sz="1800" u="sng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rbel" panose="020B0503020204020204" pitchFamily="34" charset="0"/>
                <a:cs typeface="Calibri"/>
              </a:rPr>
              <a:t>Sparsity problem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: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not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much 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granularity </a:t>
            </a:r>
            <a:r>
              <a:rPr sz="1800" spc="-39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in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the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probability distribution</a:t>
            </a:r>
            <a:endParaRPr sz="18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88C3F75C-C9F4-CE80-C94A-31B608C162FB}"/>
              </a:ext>
            </a:extLst>
          </p:cNvPr>
          <p:cNvCxnSpPr/>
          <p:nvPr/>
        </p:nvCxnSpPr>
        <p:spPr>
          <a:xfrm rot="16200000" flipH="1">
            <a:off x="2776347" y="2920365"/>
            <a:ext cx="875538" cy="649224"/>
          </a:xfrm>
          <a:prstGeom prst="bentConnector3">
            <a:avLst>
              <a:gd name="adj1" fmla="val 10117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56524F-39F0-02C5-5E7E-81902D36E766}"/>
              </a:ext>
            </a:extLst>
          </p:cNvPr>
          <p:cNvSpPr txBox="1"/>
          <p:nvPr/>
        </p:nvSpPr>
        <p:spPr>
          <a:xfrm>
            <a:off x="3543014" y="3054330"/>
            <a:ext cx="213201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company 	0.153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bank 	0.153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price 	0.077 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italian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0.039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emirate 	0.039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61877-92BC-5AC2-F3D8-DD3CF6FA0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6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5" grpId="0"/>
      <p:bldP spid="2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B3B2-1AB7-2CE7-1824-0295B567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Generation from N-Gram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81BD2-AF1C-670C-A449-7C856D47D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8450" indent="-285750">
              <a:lnSpc>
                <a:spcPts val="2725"/>
              </a:lnSpc>
              <a:spcBef>
                <a:spcPts val="100"/>
              </a:spcBef>
              <a:buClr>
                <a:srgbClr val="8C1515"/>
              </a:buClr>
              <a:tabLst>
                <a:tab pos="354965" algn="l"/>
                <a:tab pos="355600" algn="l"/>
              </a:tabLst>
            </a:pPr>
            <a:r>
              <a:rPr lang="en-US" spc="-5" dirty="0">
                <a:latin typeface="Corbel" panose="020B0503020204020204" pitchFamily="34" charset="0"/>
                <a:cs typeface="Calibri"/>
              </a:rPr>
              <a:t>Now we can sample from this mode: 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FD1BD82-F376-D9B4-CEF8-0C32CD88EF37}"/>
              </a:ext>
            </a:extLst>
          </p:cNvPr>
          <p:cNvSpPr txBox="1"/>
          <p:nvPr/>
        </p:nvSpPr>
        <p:spPr>
          <a:xfrm>
            <a:off x="282633" y="4767263"/>
            <a:ext cx="54710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*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Try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for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yourself:</a:t>
            </a:r>
            <a:r>
              <a:rPr sz="1400" spc="25" dirty="0">
                <a:solidFill>
                  <a:srgbClr val="4198B5"/>
                </a:solidFill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https://nlpforhackers.io/language-models/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FC110-1201-11F3-2FAA-C2860694A9D3}"/>
              </a:ext>
            </a:extLst>
          </p:cNvPr>
          <p:cNvSpPr txBox="1"/>
          <p:nvPr/>
        </p:nvSpPr>
        <p:spPr>
          <a:xfrm>
            <a:off x="6163056" y="4748975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[adopted from Chris Manning]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93D689F-8388-942E-968C-5E3BC830A03E}"/>
              </a:ext>
            </a:extLst>
          </p:cNvPr>
          <p:cNvSpPr txBox="1"/>
          <p:nvPr/>
        </p:nvSpPr>
        <p:spPr>
          <a:xfrm>
            <a:off x="800501" y="2346808"/>
            <a:ext cx="2343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29815" algn="l"/>
              </a:tabLst>
            </a:pPr>
            <a:r>
              <a:rPr sz="2400" dirty="0">
                <a:latin typeface="Consolas" panose="020B0609020204030204" pitchFamily="49" charset="0"/>
                <a:cs typeface="Consolas" panose="020B0609020204030204" pitchFamily="49" charset="0"/>
              </a:rPr>
              <a:t>today</a:t>
            </a:r>
            <a:r>
              <a:rPr sz="2400" spc="-45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2400" spc="-5" dirty="0">
                <a:latin typeface="Consolas" panose="020B0609020204030204" pitchFamily="49" charset="0"/>
                <a:cs typeface="Consolas" panose="020B0609020204030204" pitchFamily="49" charset="0"/>
              </a:rPr>
              <a:t>the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endParaRPr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F1E17E85-EDD5-0D65-D715-CA4D75D89A05}"/>
              </a:ext>
            </a:extLst>
          </p:cNvPr>
          <p:cNvSpPr txBox="1"/>
          <p:nvPr/>
        </p:nvSpPr>
        <p:spPr>
          <a:xfrm>
            <a:off x="1279986" y="3163556"/>
            <a:ext cx="1547653" cy="567463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49225" marR="5080" indent="-137160">
              <a:lnSpc>
                <a:spcPts val="2090"/>
              </a:lnSpc>
              <a:spcBef>
                <a:spcPts val="225"/>
              </a:spcBef>
            </a:pP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get probability </a:t>
            </a:r>
            <a:r>
              <a:rPr sz="1800" spc="-39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distribution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2C5ED475-A253-32DD-777C-AC877FC68221}"/>
              </a:ext>
            </a:extLst>
          </p:cNvPr>
          <p:cNvSpPr txBox="1"/>
          <p:nvPr/>
        </p:nvSpPr>
        <p:spPr>
          <a:xfrm>
            <a:off x="5775108" y="2694051"/>
            <a:ext cx="2262468" cy="84253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00400"/>
              </a:lnSpc>
              <a:spcBef>
                <a:spcPts val="90"/>
              </a:spcBef>
            </a:pPr>
            <a:r>
              <a:rPr sz="1800" u="sng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rbel" panose="020B0503020204020204" pitchFamily="34" charset="0"/>
                <a:cs typeface="Calibri"/>
              </a:rPr>
              <a:t>Sparsity problem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: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not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much 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granularity </a:t>
            </a:r>
            <a:r>
              <a:rPr sz="1800" spc="-39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in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the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probability distribution</a:t>
            </a:r>
            <a:endParaRPr sz="18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88C3F75C-C9F4-CE80-C94A-31B608C162FB}"/>
              </a:ext>
            </a:extLst>
          </p:cNvPr>
          <p:cNvCxnSpPr/>
          <p:nvPr/>
        </p:nvCxnSpPr>
        <p:spPr>
          <a:xfrm rot="16200000" flipH="1">
            <a:off x="2776347" y="2920365"/>
            <a:ext cx="875538" cy="649224"/>
          </a:xfrm>
          <a:prstGeom prst="bentConnector3">
            <a:avLst>
              <a:gd name="adj1" fmla="val 10117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56524F-39F0-02C5-5E7E-81902D36E766}"/>
              </a:ext>
            </a:extLst>
          </p:cNvPr>
          <p:cNvSpPr txBox="1"/>
          <p:nvPr/>
        </p:nvSpPr>
        <p:spPr>
          <a:xfrm>
            <a:off x="3543014" y="3054330"/>
            <a:ext cx="213201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company 	0.153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bank 	0.153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price 	0.077 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italian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0.039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emirate 	0.039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DC0BDE-64EC-69BA-8352-995AD94510C8}"/>
              </a:ext>
            </a:extLst>
          </p:cNvPr>
          <p:cNvSpPr/>
          <p:nvPr/>
        </p:nvSpPr>
        <p:spPr>
          <a:xfrm>
            <a:off x="3557016" y="3529377"/>
            <a:ext cx="1636776" cy="228807"/>
          </a:xfrm>
          <a:prstGeom prst="rect">
            <a:avLst/>
          </a:prstGeom>
          <a:solidFill>
            <a:srgbClr val="C0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D64354-4CA7-5ACF-0AC1-60C16A6CD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980A25DA-5D27-7874-82B3-01E84161E110}"/>
              </a:ext>
            </a:extLst>
          </p:cNvPr>
          <p:cNvSpPr txBox="1"/>
          <p:nvPr/>
        </p:nvSpPr>
        <p:spPr>
          <a:xfrm>
            <a:off x="5551850" y="3848370"/>
            <a:ext cx="2840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Otherwise,</a:t>
            </a: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seems</a:t>
            </a:r>
            <a:r>
              <a:rPr sz="1800" spc="-1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reasonable!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335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B3B2-1AB7-2CE7-1824-0295B567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Generation from N-Gram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81BD2-AF1C-670C-A449-7C856D47D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lnSpc>
                <a:spcPts val="2725"/>
              </a:lnSpc>
              <a:spcBef>
                <a:spcPts val="100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lang="en-US" spc="-5" dirty="0">
                <a:latin typeface="Corbel" panose="020B0503020204020204" pitchFamily="34" charset="0"/>
                <a:cs typeface="Calibri"/>
              </a:rPr>
              <a:t>Now we can sample from this mode: 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FD1BD82-F376-D9B4-CEF8-0C32CD88EF37}"/>
              </a:ext>
            </a:extLst>
          </p:cNvPr>
          <p:cNvSpPr txBox="1"/>
          <p:nvPr/>
        </p:nvSpPr>
        <p:spPr>
          <a:xfrm>
            <a:off x="282633" y="4767263"/>
            <a:ext cx="54710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*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Try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for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yourself:</a:t>
            </a:r>
            <a:r>
              <a:rPr sz="1400" spc="25" dirty="0">
                <a:solidFill>
                  <a:srgbClr val="4198B5"/>
                </a:solidFill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https://nlpforhackers.io/language-models/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FC110-1201-11F3-2FAA-C2860694A9D3}"/>
              </a:ext>
            </a:extLst>
          </p:cNvPr>
          <p:cNvSpPr txBox="1"/>
          <p:nvPr/>
        </p:nvSpPr>
        <p:spPr>
          <a:xfrm>
            <a:off x="6163056" y="4748975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[adopted from Chris Manning]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93D689F-8388-942E-968C-5E3BC830A03E}"/>
              </a:ext>
            </a:extLst>
          </p:cNvPr>
          <p:cNvSpPr txBox="1"/>
          <p:nvPr/>
        </p:nvSpPr>
        <p:spPr>
          <a:xfrm>
            <a:off x="800500" y="2346808"/>
            <a:ext cx="476479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29815" algn="l"/>
              </a:tabLst>
            </a:pPr>
            <a:r>
              <a:rPr sz="2400" dirty="0">
                <a:latin typeface="Consolas" panose="020B0609020204030204" pitchFamily="49" charset="0"/>
                <a:cs typeface="Consolas" panose="020B0609020204030204" pitchFamily="49" charset="0"/>
              </a:rPr>
              <a:t>today</a:t>
            </a:r>
            <a:r>
              <a:rPr sz="2400" spc="-45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2400" spc="-5" dirty="0">
                <a:latin typeface="Consolas" panose="020B0609020204030204" pitchFamily="49" charset="0"/>
                <a:cs typeface="Consolas" panose="020B0609020204030204" pitchFamily="49" charset="0"/>
              </a:rPr>
              <a:t>the </a:t>
            </a:r>
            <a:r>
              <a:rPr lang="en-US" sz="2400" spc="-5" dirty="0">
                <a:latin typeface="Consolas" panose="020B0609020204030204" pitchFamily="49" charset="0"/>
                <a:cs typeface="Consolas" panose="020B0609020204030204" pitchFamily="49" charset="0"/>
              </a:rPr>
              <a:t>price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endParaRPr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F1E17E85-EDD5-0D65-D715-CA4D75D89A05}"/>
              </a:ext>
            </a:extLst>
          </p:cNvPr>
          <p:cNvSpPr txBox="1"/>
          <p:nvPr/>
        </p:nvSpPr>
        <p:spPr>
          <a:xfrm>
            <a:off x="1279986" y="3163556"/>
            <a:ext cx="1547653" cy="567463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49225" marR="5080" indent="-137160">
              <a:lnSpc>
                <a:spcPts val="2090"/>
              </a:lnSpc>
              <a:spcBef>
                <a:spcPts val="225"/>
              </a:spcBef>
            </a:pP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get probability </a:t>
            </a:r>
            <a:r>
              <a:rPr sz="1800" spc="-39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distribution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2C5ED475-A253-32DD-777C-AC877FC68221}"/>
              </a:ext>
            </a:extLst>
          </p:cNvPr>
          <p:cNvSpPr txBox="1"/>
          <p:nvPr/>
        </p:nvSpPr>
        <p:spPr>
          <a:xfrm>
            <a:off x="5775108" y="2694051"/>
            <a:ext cx="2262468" cy="84253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00400"/>
              </a:lnSpc>
              <a:spcBef>
                <a:spcPts val="90"/>
              </a:spcBef>
            </a:pPr>
            <a:r>
              <a:rPr sz="1800" u="sng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rbel" panose="020B0503020204020204" pitchFamily="34" charset="0"/>
                <a:cs typeface="Calibri"/>
              </a:rPr>
              <a:t>Sparsity problem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: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not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much 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granularity </a:t>
            </a:r>
            <a:r>
              <a:rPr sz="1800" spc="-39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in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the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probability distribution</a:t>
            </a:r>
            <a:endParaRPr sz="18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88C3F75C-C9F4-CE80-C94A-31B608C162FB}"/>
              </a:ext>
            </a:extLst>
          </p:cNvPr>
          <p:cNvCxnSpPr>
            <a:cxnSpLocks/>
          </p:cNvCxnSpPr>
          <p:nvPr/>
        </p:nvCxnSpPr>
        <p:spPr>
          <a:xfrm rot="16200000" flipH="1">
            <a:off x="2776347" y="2920365"/>
            <a:ext cx="875538" cy="649224"/>
          </a:xfrm>
          <a:prstGeom prst="bentConnector3">
            <a:avLst>
              <a:gd name="adj1" fmla="val 10117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56524F-39F0-02C5-5E7E-81902D36E766}"/>
              </a:ext>
            </a:extLst>
          </p:cNvPr>
          <p:cNvSpPr txBox="1"/>
          <p:nvPr/>
        </p:nvSpPr>
        <p:spPr>
          <a:xfrm>
            <a:off x="3543014" y="3054330"/>
            <a:ext cx="213201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of 	0.308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	0.050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it 	0.046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to 	0.046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is 	0.031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DC0BDE-64EC-69BA-8352-995AD94510C8}"/>
              </a:ext>
            </a:extLst>
          </p:cNvPr>
          <p:cNvSpPr/>
          <p:nvPr/>
        </p:nvSpPr>
        <p:spPr>
          <a:xfrm>
            <a:off x="3557016" y="3081321"/>
            <a:ext cx="1636776" cy="228807"/>
          </a:xfrm>
          <a:prstGeom prst="rect">
            <a:avLst/>
          </a:prstGeom>
          <a:solidFill>
            <a:srgbClr val="C0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object 14">
            <a:extLst>
              <a:ext uri="{FF2B5EF4-FFF2-40B4-BE49-F238E27FC236}">
                <a16:creationId xmlns:a16="http://schemas.microsoft.com/office/drawing/2014/main" id="{829B102E-F6EC-F6EA-1A29-EBB8559E60D3}"/>
              </a:ext>
            </a:extLst>
          </p:cNvPr>
          <p:cNvSpPr/>
          <p:nvPr/>
        </p:nvSpPr>
        <p:spPr>
          <a:xfrm>
            <a:off x="1911052" y="2262678"/>
            <a:ext cx="1207838" cy="113157"/>
          </a:xfrm>
          <a:custGeom>
            <a:avLst/>
            <a:gdLst/>
            <a:ahLst/>
            <a:cxnLst/>
            <a:rect l="l" t="t" r="r" b="b"/>
            <a:pathLst>
              <a:path w="1981200" h="241300">
                <a:moveTo>
                  <a:pt x="0" y="240945"/>
                </a:moveTo>
                <a:lnTo>
                  <a:pt x="8331" y="194051"/>
                </a:lnTo>
                <a:lnTo>
                  <a:pt x="31053" y="155757"/>
                </a:lnTo>
                <a:lnTo>
                  <a:pt x="64754" y="129938"/>
                </a:lnTo>
                <a:lnTo>
                  <a:pt x="106024" y="120471"/>
                </a:lnTo>
                <a:lnTo>
                  <a:pt x="884576" y="120473"/>
                </a:lnTo>
                <a:lnTo>
                  <a:pt x="925845" y="111006"/>
                </a:lnTo>
                <a:lnTo>
                  <a:pt x="959546" y="85187"/>
                </a:lnTo>
                <a:lnTo>
                  <a:pt x="982268" y="46893"/>
                </a:lnTo>
                <a:lnTo>
                  <a:pt x="990600" y="0"/>
                </a:lnTo>
                <a:lnTo>
                  <a:pt x="998931" y="46893"/>
                </a:lnTo>
                <a:lnTo>
                  <a:pt x="1021653" y="85187"/>
                </a:lnTo>
                <a:lnTo>
                  <a:pt x="1055354" y="111006"/>
                </a:lnTo>
                <a:lnTo>
                  <a:pt x="1096623" y="120473"/>
                </a:lnTo>
                <a:lnTo>
                  <a:pt x="1875176" y="120473"/>
                </a:lnTo>
                <a:lnTo>
                  <a:pt x="1916445" y="129941"/>
                </a:lnTo>
                <a:lnTo>
                  <a:pt x="1950146" y="155759"/>
                </a:lnTo>
                <a:lnTo>
                  <a:pt x="1972868" y="194053"/>
                </a:lnTo>
                <a:lnTo>
                  <a:pt x="1981200" y="240947"/>
                </a:lnTo>
              </a:path>
            </a:pathLst>
          </a:custGeom>
          <a:ln w="28575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8235FB-02EE-8307-9666-211BB9CE4C15}"/>
              </a:ext>
            </a:extLst>
          </p:cNvPr>
          <p:cNvSpPr txBox="1"/>
          <p:nvPr/>
        </p:nvSpPr>
        <p:spPr>
          <a:xfrm>
            <a:off x="1796796" y="1925133"/>
            <a:ext cx="1449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c</a:t>
            </a:r>
            <a:r>
              <a:rPr lang="en-US" sz="14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ondition on this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FDA322-020A-F420-903A-3122EE6A6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865B1036-094F-0BB7-A05F-1E320D61BDB8}"/>
              </a:ext>
            </a:extLst>
          </p:cNvPr>
          <p:cNvSpPr txBox="1"/>
          <p:nvPr/>
        </p:nvSpPr>
        <p:spPr>
          <a:xfrm>
            <a:off x="5551850" y="3848370"/>
            <a:ext cx="2840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Otherwise,</a:t>
            </a: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seems</a:t>
            </a:r>
            <a:r>
              <a:rPr sz="1800" spc="-1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reasonable!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687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4" grpId="0"/>
      <p:bldP spid="25" grpId="0" animBg="1"/>
      <p:bldP spid="5" grpId="0" animBg="1"/>
      <p:bldP spid="11" grpId="0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B3B2-1AB7-2CE7-1824-0295B567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Generation from N-Gram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81BD2-AF1C-670C-A449-7C856D47D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8450" indent="-285750">
              <a:lnSpc>
                <a:spcPts val="2725"/>
              </a:lnSpc>
              <a:spcBef>
                <a:spcPts val="100"/>
              </a:spcBef>
              <a:buClr>
                <a:srgbClr val="8C1515"/>
              </a:buClr>
              <a:tabLst>
                <a:tab pos="354965" algn="l"/>
                <a:tab pos="355600" algn="l"/>
              </a:tabLst>
            </a:pPr>
            <a:r>
              <a:rPr lang="en-US" spc="-5" dirty="0">
                <a:latin typeface="Corbel" panose="020B0503020204020204" pitchFamily="34" charset="0"/>
                <a:cs typeface="Calibri"/>
              </a:rPr>
              <a:t>Now we can sample from this mode: 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FD1BD82-F376-D9B4-CEF8-0C32CD88EF37}"/>
              </a:ext>
            </a:extLst>
          </p:cNvPr>
          <p:cNvSpPr txBox="1"/>
          <p:nvPr/>
        </p:nvSpPr>
        <p:spPr>
          <a:xfrm>
            <a:off x="282633" y="4767263"/>
            <a:ext cx="54710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*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Try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for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yourself:</a:t>
            </a:r>
            <a:r>
              <a:rPr sz="1400" spc="25" dirty="0">
                <a:solidFill>
                  <a:srgbClr val="4198B5"/>
                </a:solidFill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https://nlpforhackers.io/language-models/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FC110-1201-11F3-2FAA-C2860694A9D3}"/>
              </a:ext>
            </a:extLst>
          </p:cNvPr>
          <p:cNvSpPr txBox="1"/>
          <p:nvPr/>
        </p:nvSpPr>
        <p:spPr>
          <a:xfrm>
            <a:off x="6163056" y="4748975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[adopted from Chris Manning]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93D689F-8388-942E-968C-5E3BC830A03E}"/>
              </a:ext>
            </a:extLst>
          </p:cNvPr>
          <p:cNvSpPr txBox="1"/>
          <p:nvPr/>
        </p:nvSpPr>
        <p:spPr>
          <a:xfrm>
            <a:off x="800500" y="2346808"/>
            <a:ext cx="476479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29815" algn="l"/>
              </a:tabLst>
            </a:pPr>
            <a:r>
              <a:rPr sz="2400" dirty="0">
                <a:latin typeface="Consolas" panose="020B0609020204030204" pitchFamily="49" charset="0"/>
                <a:cs typeface="Consolas" panose="020B0609020204030204" pitchFamily="49" charset="0"/>
              </a:rPr>
              <a:t>today</a:t>
            </a:r>
            <a:r>
              <a:rPr sz="2400" spc="-45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2400" spc="-5" dirty="0">
                <a:latin typeface="Consolas" panose="020B0609020204030204" pitchFamily="49" charset="0"/>
                <a:cs typeface="Consolas" panose="020B0609020204030204" pitchFamily="49" charset="0"/>
              </a:rPr>
              <a:t>the </a:t>
            </a:r>
            <a:r>
              <a:rPr lang="en-US" sz="2400" spc="-5" dirty="0">
                <a:latin typeface="Consolas" panose="020B0609020204030204" pitchFamily="49" charset="0"/>
                <a:cs typeface="Consolas" panose="020B0609020204030204" pitchFamily="49" charset="0"/>
              </a:rPr>
              <a:t>price of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endParaRPr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F1E17E85-EDD5-0D65-D715-CA4D75D89A05}"/>
              </a:ext>
            </a:extLst>
          </p:cNvPr>
          <p:cNvSpPr txBox="1"/>
          <p:nvPr/>
        </p:nvSpPr>
        <p:spPr>
          <a:xfrm>
            <a:off x="1279986" y="3163556"/>
            <a:ext cx="1547653" cy="567463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49225" marR="5080" indent="-137160">
              <a:lnSpc>
                <a:spcPts val="2090"/>
              </a:lnSpc>
              <a:spcBef>
                <a:spcPts val="225"/>
              </a:spcBef>
            </a:pP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get probability </a:t>
            </a:r>
            <a:r>
              <a:rPr sz="1800" spc="-39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distribution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2C5ED475-A253-32DD-777C-AC877FC68221}"/>
              </a:ext>
            </a:extLst>
          </p:cNvPr>
          <p:cNvSpPr txBox="1"/>
          <p:nvPr/>
        </p:nvSpPr>
        <p:spPr>
          <a:xfrm>
            <a:off x="5775108" y="2694051"/>
            <a:ext cx="2262468" cy="84253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00400"/>
              </a:lnSpc>
              <a:spcBef>
                <a:spcPts val="90"/>
              </a:spcBef>
            </a:pPr>
            <a:r>
              <a:rPr sz="1800" u="sng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rbel" panose="020B0503020204020204" pitchFamily="34" charset="0"/>
                <a:cs typeface="Calibri"/>
              </a:rPr>
              <a:t>Sparsity problem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: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not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much 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granularity </a:t>
            </a:r>
            <a:r>
              <a:rPr sz="1800" spc="-39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in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the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probability distribution</a:t>
            </a:r>
            <a:endParaRPr sz="18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88C3F75C-C9F4-CE80-C94A-31B608C162FB}"/>
              </a:ext>
            </a:extLst>
          </p:cNvPr>
          <p:cNvCxnSpPr/>
          <p:nvPr/>
        </p:nvCxnSpPr>
        <p:spPr>
          <a:xfrm rot="16200000" flipH="1">
            <a:off x="2776347" y="2920365"/>
            <a:ext cx="875538" cy="649224"/>
          </a:xfrm>
          <a:prstGeom prst="bentConnector3">
            <a:avLst>
              <a:gd name="adj1" fmla="val 10117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56524F-39F0-02C5-5E7E-81902D36E766}"/>
              </a:ext>
            </a:extLst>
          </p:cNvPr>
          <p:cNvSpPr txBox="1"/>
          <p:nvPr/>
        </p:nvSpPr>
        <p:spPr>
          <a:xfrm>
            <a:off x="3543014" y="3054330"/>
            <a:ext cx="213201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 	0.072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18 	0.043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oil 	0.043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its 	0.036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gold 	0.018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DC0BDE-64EC-69BA-8352-995AD94510C8}"/>
              </a:ext>
            </a:extLst>
          </p:cNvPr>
          <p:cNvSpPr/>
          <p:nvPr/>
        </p:nvSpPr>
        <p:spPr>
          <a:xfrm>
            <a:off x="3557016" y="3968289"/>
            <a:ext cx="1636776" cy="228807"/>
          </a:xfrm>
          <a:prstGeom prst="rect">
            <a:avLst/>
          </a:prstGeom>
          <a:solidFill>
            <a:srgbClr val="C0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object 14">
            <a:extLst>
              <a:ext uri="{FF2B5EF4-FFF2-40B4-BE49-F238E27FC236}">
                <a16:creationId xmlns:a16="http://schemas.microsoft.com/office/drawing/2014/main" id="{BF575608-852C-39B6-BA9A-FD090F735A46}"/>
              </a:ext>
            </a:extLst>
          </p:cNvPr>
          <p:cNvSpPr/>
          <p:nvPr/>
        </p:nvSpPr>
        <p:spPr>
          <a:xfrm>
            <a:off x="2496268" y="2236102"/>
            <a:ext cx="1207838" cy="113157"/>
          </a:xfrm>
          <a:custGeom>
            <a:avLst/>
            <a:gdLst/>
            <a:ahLst/>
            <a:cxnLst/>
            <a:rect l="l" t="t" r="r" b="b"/>
            <a:pathLst>
              <a:path w="1981200" h="241300">
                <a:moveTo>
                  <a:pt x="0" y="240945"/>
                </a:moveTo>
                <a:lnTo>
                  <a:pt x="8331" y="194051"/>
                </a:lnTo>
                <a:lnTo>
                  <a:pt x="31053" y="155757"/>
                </a:lnTo>
                <a:lnTo>
                  <a:pt x="64754" y="129938"/>
                </a:lnTo>
                <a:lnTo>
                  <a:pt x="106024" y="120471"/>
                </a:lnTo>
                <a:lnTo>
                  <a:pt x="884576" y="120473"/>
                </a:lnTo>
                <a:lnTo>
                  <a:pt x="925845" y="111006"/>
                </a:lnTo>
                <a:lnTo>
                  <a:pt x="959546" y="85187"/>
                </a:lnTo>
                <a:lnTo>
                  <a:pt x="982268" y="46893"/>
                </a:lnTo>
                <a:lnTo>
                  <a:pt x="990600" y="0"/>
                </a:lnTo>
                <a:lnTo>
                  <a:pt x="998931" y="46893"/>
                </a:lnTo>
                <a:lnTo>
                  <a:pt x="1021653" y="85187"/>
                </a:lnTo>
                <a:lnTo>
                  <a:pt x="1055354" y="111006"/>
                </a:lnTo>
                <a:lnTo>
                  <a:pt x="1096623" y="120473"/>
                </a:lnTo>
                <a:lnTo>
                  <a:pt x="1875176" y="120473"/>
                </a:lnTo>
                <a:lnTo>
                  <a:pt x="1916445" y="129941"/>
                </a:lnTo>
                <a:lnTo>
                  <a:pt x="1950146" y="155759"/>
                </a:lnTo>
                <a:lnTo>
                  <a:pt x="1972868" y="194053"/>
                </a:lnTo>
                <a:lnTo>
                  <a:pt x="1981200" y="240947"/>
                </a:lnTo>
              </a:path>
            </a:pathLst>
          </a:custGeom>
          <a:ln w="28575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2FBD2-EC3B-17CE-6FE6-5FEF772FFE02}"/>
              </a:ext>
            </a:extLst>
          </p:cNvPr>
          <p:cNvSpPr txBox="1"/>
          <p:nvPr/>
        </p:nvSpPr>
        <p:spPr>
          <a:xfrm>
            <a:off x="2473452" y="1925133"/>
            <a:ext cx="1449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c</a:t>
            </a:r>
            <a:r>
              <a:rPr lang="en-US" sz="14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ondition on this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32878AC-EA85-A16A-132D-C6A164D90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6F8A6B76-522B-0A44-4D60-CD41A1EF0078}"/>
              </a:ext>
            </a:extLst>
          </p:cNvPr>
          <p:cNvSpPr txBox="1"/>
          <p:nvPr/>
        </p:nvSpPr>
        <p:spPr>
          <a:xfrm>
            <a:off x="5551850" y="3848370"/>
            <a:ext cx="2840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Otherwise,</a:t>
            </a: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seems</a:t>
            </a:r>
            <a:r>
              <a:rPr sz="1800" spc="-1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reasonable!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976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4" grpId="0"/>
      <p:bldP spid="25" grpId="0" animBg="1"/>
      <p:bldP spid="5" grpId="0" animBg="1"/>
      <p:bldP spid="9" grpId="0"/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B3B2-1AB7-2CE7-1824-0295B567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N-Gram Models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81BD2-AF1C-670C-A449-7C856D47D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8450" indent="-285750">
              <a:lnSpc>
                <a:spcPts val="2725"/>
              </a:lnSpc>
              <a:spcBef>
                <a:spcPts val="100"/>
              </a:spcBef>
              <a:buClr>
                <a:srgbClr val="8C1515"/>
              </a:buClr>
              <a:tabLst>
                <a:tab pos="354965" algn="l"/>
                <a:tab pos="355600" algn="l"/>
              </a:tabLst>
            </a:pPr>
            <a:r>
              <a:rPr lang="en-US" spc="-5" dirty="0">
                <a:latin typeface="Corbel" panose="020B0503020204020204" pitchFamily="34" charset="0"/>
                <a:cs typeface="Calibri"/>
              </a:rPr>
              <a:t>Now we can sample from this mode: 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FD1BD82-F376-D9B4-CEF8-0C32CD88EF37}"/>
              </a:ext>
            </a:extLst>
          </p:cNvPr>
          <p:cNvSpPr txBox="1"/>
          <p:nvPr/>
        </p:nvSpPr>
        <p:spPr>
          <a:xfrm>
            <a:off x="282633" y="4767263"/>
            <a:ext cx="54710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*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Try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for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yourself:</a:t>
            </a:r>
            <a:r>
              <a:rPr sz="1400" spc="25" dirty="0">
                <a:solidFill>
                  <a:srgbClr val="4198B5"/>
                </a:solidFill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https://nlpforhackers.io/language-models/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FC110-1201-11F3-2FAA-C2860694A9D3}"/>
              </a:ext>
            </a:extLst>
          </p:cNvPr>
          <p:cNvSpPr txBox="1"/>
          <p:nvPr/>
        </p:nvSpPr>
        <p:spPr>
          <a:xfrm>
            <a:off x="6163056" y="4748975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[adopted from Chris Manning]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02D45A-2008-CA6C-0239-272FD8AD7D8B}"/>
              </a:ext>
            </a:extLst>
          </p:cNvPr>
          <p:cNvSpPr txBox="1"/>
          <p:nvPr/>
        </p:nvSpPr>
        <p:spPr>
          <a:xfrm>
            <a:off x="722376" y="1733229"/>
            <a:ext cx="808329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today the price of gold per ton , while production of shoe lasts and shoe industry , the bank intervened just after it considered and rejected an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imf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demand to rebuild depleted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european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stocks , sept 30 end primary 76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cts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a share 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2FFA13-BA31-461D-455A-C20301B3DC94}"/>
              </a:ext>
            </a:extLst>
          </p:cNvPr>
          <p:cNvSpPr txBox="1"/>
          <p:nvPr/>
        </p:nvSpPr>
        <p:spPr>
          <a:xfrm>
            <a:off x="923544" y="2994649"/>
            <a:ext cx="75163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  <a:latin typeface="Corbel" panose="020B0503020204020204" pitchFamily="34" charset="0"/>
              </a:rPr>
              <a:t>Surprisingly grammatical! </a:t>
            </a:r>
            <a:br>
              <a:rPr lang="en-US" sz="1800" dirty="0">
                <a:solidFill>
                  <a:srgbClr val="00B050"/>
                </a:solidFill>
                <a:latin typeface="Corbel" panose="020B0503020204020204" pitchFamily="34" charset="0"/>
              </a:rPr>
            </a:br>
            <a:endParaRPr lang="en-US" sz="1800" dirty="0">
              <a:solidFill>
                <a:srgbClr val="00B050"/>
              </a:solidFill>
              <a:latin typeface="Corbel" panose="020B0503020204020204" pitchFamily="34" charset="0"/>
            </a:endParaRPr>
          </a:p>
          <a:p>
            <a:r>
              <a:rPr lang="en-US" sz="1800" dirty="0">
                <a:latin typeface="Corbel" panose="020B0503020204020204" pitchFamily="34" charset="0"/>
              </a:rPr>
              <a:t>But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quite incoherent!</a:t>
            </a:r>
            <a:r>
              <a:rPr lang="en-US" sz="1800" dirty="0">
                <a:latin typeface="Corbel" panose="020B0503020204020204" pitchFamily="34" charset="0"/>
              </a:rPr>
              <a:t> To improve coherence, one may consider increasing larger than 3-grams, but that would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worsen the sparsity problem</a:t>
            </a:r>
            <a:r>
              <a:rPr lang="en-US" sz="1800" dirty="0">
                <a:latin typeface="Corbel" panose="020B0503020204020204" pitchFamily="34" charset="0"/>
              </a:rPr>
              <a:t>!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84964-65B5-001C-0773-542CC607B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1586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12460-2B4C-4D66-863D-86DF591A0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Scaling N-Grams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14289-F055-289E-2E6C-E1FAF7D0C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We can extend to trigrams, 4-grams, 5-grams, but soon we will hit is the sparsity limitations. 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In general, this is an insufficient model of language because language has long-distance dependencies:</a:t>
            </a:r>
          </a:p>
          <a:p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EBAE23-12EA-7C98-0551-D8C9A3AE5277}"/>
              </a:ext>
            </a:extLst>
          </p:cNvPr>
          <p:cNvSpPr txBox="1"/>
          <p:nvPr/>
        </p:nvSpPr>
        <p:spPr>
          <a:xfrm>
            <a:off x="1271673" y="3365877"/>
            <a:ext cx="660065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orbel" panose="020B0503020204020204" pitchFamily="34" charset="0"/>
              </a:rPr>
              <a:t>“</a:t>
            </a:r>
            <a:r>
              <a:rPr lang="en-US" sz="2800" dirty="0">
                <a:solidFill>
                  <a:srgbClr val="C00000"/>
                </a:solidFill>
                <a:latin typeface="Corbel" panose="020B0503020204020204" pitchFamily="34" charset="0"/>
              </a:rPr>
              <a:t>The computer </a:t>
            </a:r>
            <a:r>
              <a:rPr lang="en-US" sz="2800" dirty="0">
                <a:latin typeface="Corbel" panose="020B0503020204020204" pitchFamily="34" charset="0"/>
              </a:rPr>
              <a:t>which I had just put into the machine room on the fifth floor </a:t>
            </a:r>
            <a:r>
              <a:rPr lang="en-US" sz="2800" dirty="0">
                <a:solidFill>
                  <a:srgbClr val="C00000"/>
                </a:solidFill>
                <a:latin typeface="Corbel" panose="020B0503020204020204" pitchFamily="34" charset="0"/>
              </a:rPr>
              <a:t>crashed</a:t>
            </a:r>
            <a:r>
              <a:rPr lang="en-US" sz="2800" dirty="0">
                <a:latin typeface="Corbel" panose="020B0503020204020204" pitchFamily="34" charset="0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3077036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B7E8B-A2B5-0D11-2696-ACE328DA2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“My </a:t>
            </a:r>
            <a:r>
              <a:rPr lang="en-US" dirty="0" err="1"/>
              <a:t>Colab</a:t>
            </a:r>
            <a:r>
              <a:rPr lang="en-US" dirty="0"/>
              <a:t> Is Running Out of Memory”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55633-BD8F-80A1-8ADC-1CEF72AFD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709811"/>
          </a:xfrm>
        </p:spPr>
        <p:txBody>
          <a:bodyPr>
            <a:normAutofit/>
          </a:bodyPr>
          <a:lstStyle/>
          <a:p>
            <a:r>
              <a:rPr lang="en-US" dirty="0"/>
              <a:t>Option 1: get a more high-performing </a:t>
            </a:r>
            <a:r>
              <a:rPr lang="en-US" dirty="0" err="1"/>
              <a:t>Colab</a:t>
            </a:r>
            <a:r>
              <a:rPr lang="en-US" dirty="0"/>
              <a:t>: $10 for a month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~ 2 x $ of Starbucks chocolate mochas </a:t>
            </a:r>
          </a:p>
          <a:p>
            <a:pPr lvl="1"/>
            <a:r>
              <a:rPr lang="en-US" dirty="0"/>
              <a:t>~ $ of Twitter verification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Option 2: use smaller word embeddings:  </a:t>
            </a:r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The output will be a bit different but that’s okay! </a:t>
            </a:r>
          </a:p>
          <a:p>
            <a:pPr lvl="1"/>
            <a:r>
              <a:rPr lang="en-US" dirty="0"/>
              <a:t>Note, the smaller vectors have smaller dimensionality. </a:t>
            </a:r>
          </a:p>
          <a:p>
            <a:pPr lvl="1"/>
            <a:endParaRPr lang="en-US" dirty="0"/>
          </a:p>
        </p:txBody>
      </p:sp>
      <p:pic>
        <p:nvPicPr>
          <p:cNvPr id="4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3FF100B-4FB4-7970-5264-2E35785AF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654" y="395710"/>
            <a:ext cx="3541843" cy="67133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936796-E92F-2E3B-D258-BC7990A16419}"/>
              </a:ext>
            </a:extLst>
          </p:cNvPr>
          <p:cNvSpPr txBox="1"/>
          <p:nvPr/>
        </p:nvSpPr>
        <p:spPr>
          <a:xfrm>
            <a:off x="742399" y="3157571"/>
            <a:ext cx="816972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download the pre-computed embeddings </a:t>
            </a:r>
            <a:endParaRPr lang="en-US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embeddings = </a:t>
            </a:r>
            <a:r>
              <a:rPr lang="en-US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gensim.downloader.load</a:t>
            </a:r>
            <a:r>
              <a:rPr lang="en-US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('glove-twitter-50')</a:t>
            </a:r>
            <a:endParaRPr lang="en-US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embeddings = </a:t>
            </a:r>
            <a:r>
              <a:rPr lang="en-US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gensim.downloader.load</a:t>
            </a:r>
            <a:r>
              <a:rPr 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'word2vec-google-news-300'</a:t>
            </a:r>
            <a:r>
              <a:rPr 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61299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671CF-4A79-C9C6-BA76-B955D385B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Aside: Computing N-Grams at Scale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6A9EE-7252-8335-E729-58BB57019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TODO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C6450-E1E2-EF38-E126-86E7E09DC639}"/>
              </a:ext>
            </a:extLst>
          </p:cNvPr>
          <p:cNvSpPr txBox="1"/>
          <p:nvPr/>
        </p:nvSpPr>
        <p:spPr>
          <a:xfrm>
            <a:off x="2286000" y="4199543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https://</a:t>
            </a:r>
            <a:r>
              <a:rPr lang="en-US" dirty="0" err="1">
                <a:latin typeface="Corbel" panose="020B0503020204020204" pitchFamily="34" charset="0"/>
              </a:rPr>
              <a:t>learn.microsoft.com</a:t>
            </a:r>
            <a:r>
              <a:rPr lang="en-US" dirty="0">
                <a:latin typeface="Corbel" panose="020B0503020204020204" pitchFamily="34" charset="0"/>
              </a:rPr>
              <a:t>/</a:t>
            </a:r>
            <a:r>
              <a:rPr lang="en-US" dirty="0" err="1">
                <a:latin typeface="Corbel" panose="020B0503020204020204" pitchFamily="34" charset="0"/>
              </a:rPr>
              <a:t>en</a:t>
            </a:r>
            <a:r>
              <a:rPr lang="en-US" dirty="0">
                <a:latin typeface="Corbel" panose="020B0503020204020204" pitchFamily="34" charset="0"/>
              </a:rPr>
              <a:t>-us/samples/azure-samples/</a:t>
            </a:r>
            <a:r>
              <a:rPr lang="en-US" dirty="0" err="1">
                <a:latin typeface="Corbel" panose="020B0503020204020204" pitchFamily="34" charset="0"/>
              </a:rPr>
              <a:t>durablefunctions</a:t>
            </a:r>
            <a:r>
              <a:rPr lang="en-US" dirty="0">
                <a:latin typeface="Corbel" panose="020B0503020204020204" pitchFamily="34" charset="0"/>
              </a:rPr>
              <a:t>-</a:t>
            </a:r>
            <a:r>
              <a:rPr lang="en-US" dirty="0" err="1">
                <a:latin typeface="Corbel" panose="020B0503020204020204" pitchFamily="34" charset="0"/>
              </a:rPr>
              <a:t>mapreduce</a:t>
            </a:r>
            <a:r>
              <a:rPr lang="en-US" dirty="0">
                <a:latin typeface="Corbel" panose="020B0503020204020204" pitchFamily="34" charset="0"/>
              </a:rPr>
              <a:t>-dotnet/big-data-processing-serverless-</a:t>
            </a:r>
            <a:r>
              <a:rPr lang="en-US" dirty="0" err="1">
                <a:latin typeface="Corbel" panose="020B0503020204020204" pitchFamily="34" charset="0"/>
              </a:rPr>
              <a:t>mapreduce</a:t>
            </a:r>
            <a:r>
              <a:rPr lang="en-US" dirty="0">
                <a:latin typeface="Corbel" panose="020B0503020204020204" pitchFamily="34" charset="0"/>
              </a:rPr>
              <a:t>-on-azure/</a:t>
            </a:r>
          </a:p>
        </p:txBody>
      </p:sp>
      <p:pic>
        <p:nvPicPr>
          <p:cNvPr id="1026" name="Picture 2" descr="What is MapReduce in Hadoop? Big Data Architecture">
            <a:extLst>
              <a:ext uri="{FF2B5EF4-FFF2-40B4-BE49-F238E27FC236}">
                <a16:creationId xmlns:a16="http://schemas.microsoft.com/office/drawing/2014/main" id="{260E01B2-AED3-E9F3-F668-BDBA3D797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58028"/>
            <a:ext cx="4105411" cy="294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2219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A520-CFB2-75E8-3EAD-FDDB99657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Chapter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E67F7-BFC3-5C68-93F5-C23BA66F3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Language modeling: definitions and history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Language modeling with counting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Measuring language modeling quality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Language Modeling with feed-forward networks 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7268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4E5AE-1C3E-2796-63F2-909635950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867212"/>
            <a:ext cx="8520600" cy="1963500"/>
          </a:xfrm>
        </p:spPr>
        <p:txBody>
          <a:bodyPr>
            <a:noAutofit/>
          </a:bodyPr>
          <a:lstStyle/>
          <a:p>
            <a:r>
              <a:rPr lang="en-US" sz="8800" dirty="0"/>
              <a:t>How Good is Our Language Model? </a:t>
            </a:r>
          </a:p>
        </p:txBody>
      </p:sp>
    </p:spTree>
    <p:extLst>
      <p:ext uri="{BB962C8B-B14F-4D97-AF65-F5344CB8AC3E}">
        <p14:creationId xmlns:p14="http://schemas.microsoft.com/office/powerpoint/2010/main" val="7920732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DED54-7025-1435-058C-90519009F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Evaluating Language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788F3-1D0A-31CB-3E4E-9BAC07B4D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our language model prefer good sentences to bad ones?</a:t>
            </a:r>
          </a:p>
          <a:p>
            <a:pPr lvl="1"/>
            <a:r>
              <a:rPr lang="en-US" dirty="0"/>
              <a:t>Assign higher probability to “real” or “frequently observed” sentences</a:t>
            </a:r>
          </a:p>
          <a:p>
            <a:pPr lvl="1"/>
            <a:r>
              <a:rPr lang="en-US" dirty="0"/>
              <a:t>Than “ungrammatical” or “rarely observed” sentences?</a:t>
            </a:r>
          </a:p>
          <a:p>
            <a:r>
              <a:rPr lang="en-US" dirty="0"/>
              <a:t>We test the model’s performance on data we haven’t seen.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1943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8F81-CFE1-A3B6-3A65-CD3A8D22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Evaluating Language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DE51F-4685-7B9E-1C3F-0EABE3033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15888" lvl="1" indent="-1588">
              <a:buNone/>
            </a:pPr>
            <a:r>
              <a:rPr lang="en-US" sz="2000" dirty="0">
                <a:solidFill>
                  <a:schemeClr val="tx1"/>
                </a:solidFill>
              </a:rPr>
              <a:t>Setup: </a:t>
            </a:r>
            <a:endParaRPr lang="en-US" sz="2000" dirty="0">
              <a:solidFill>
                <a:srgbClr val="C00000"/>
              </a:solidFill>
            </a:endParaRPr>
          </a:p>
          <a:p>
            <a:pPr marL="457200" lvl="1" indent="-342900"/>
            <a:r>
              <a:rPr lang="en-US" sz="2000" dirty="0">
                <a:solidFill>
                  <a:srgbClr val="C00000"/>
                </a:solidFill>
              </a:rPr>
              <a:t>Train</a:t>
            </a:r>
            <a:r>
              <a:rPr lang="en-US" sz="2000" dirty="0"/>
              <a:t> it on a suitable training documents. </a:t>
            </a:r>
            <a:endParaRPr lang="en-US" sz="2000" dirty="0">
              <a:solidFill>
                <a:srgbClr val="C00000"/>
              </a:solidFill>
            </a:endParaRPr>
          </a:p>
          <a:p>
            <a:pPr marL="457200" lvl="1" indent="-342900"/>
            <a:r>
              <a:rPr lang="en-US" sz="2000" dirty="0">
                <a:solidFill>
                  <a:srgbClr val="C00000"/>
                </a:solidFill>
              </a:rPr>
              <a:t>Evaluate </a:t>
            </a:r>
            <a:r>
              <a:rPr lang="en-US" sz="2000" dirty="0"/>
              <a:t>their </a:t>
            </a:r>
            <a:r>
              <a:rPr lang="en-US" sz="2000" dirty="0">
                <a:solidFill>
                  <a:srgbClr val="C00000"/>
                </a:solidFill>
              </a:rPr>
              <a:t>predictions </a:t>
            </a:r>
            <a:r>
              <a:rPr lang="en-US" sz="2000" dirty="0"/>
              <a:t>on different, unseen documents. </a:t>
            </a:r>
          </a:p>
          <a:p>
            <a:pPr marL="457200" lvl="1" indent="-342900"/>
            <a:r>
              <a:rPr lang="en-US" sz="2000" dirty="0"/>
              <a:t>An </a:t>
            </a:r>
            <a:r>
              <a:rPr lang="en-US" sz="2000" dirty="0">
                <a:solidFill>
                  <a:srgbClr val="C00000"/>
                </a:solidFill>
              </a:rPr>
              <a:t>evaluation metric </a:t>
            </a:r>
            <a:r>
              <a:rPr lang="en-US" sz="2000" dirty="0"/>
              <a:t>tells us how well our model does on the test set.</a:t>
            </a:r>
          </a:p>
          <a:p>
            <a:pPr marL="115888" indent="-1588">
              <a:buNone/>
            </a:pPr>
            <a:endParaRPr lang="en-US" sz="2000" dirty="0"/>
          </a:p>
          <a:p>
            <a:pPr marL="115888" lvl="1" indent="-1588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115888" indent="-1588">
              <a:buNone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55373-65A2-88E6-2155-EC25CD73E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3FDD8CEC-F224-5BF5-9F33-B394DC0F1C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79"/>
          <a:stretch/>
        </p:blipFill>
        <p:spPr>
          <a:xfrm>
            <a:off x="1210531" y="2747194"/>
            <a:ext cx="6174440" cy="939848"/>
          </a:xfrm>
          <a:prstGeom prst="rect">
            <a:avLst/>
          </a:prstGeom>
        </p:spPr>
      </p:pic>
      <p:pic>
        <p:nvPicPr>
          <p:cNvPr id="7" name="object 2">
            <a:extLst>
              <a:ext uri="{FF2B5EF4-FFF2-40B4-BE49-F238E27FC236}">
                <a16:creationId xmlns:a16="http://schemas.microsoft.com/office/drawing/2014/main" id="{FB23EB69-AA96-A78A-9EAC-80C3C132F0A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5839" y="3821792"/>
            <a:ext cx="1794458" cy="1194631"/>
          </a:xfrm>
          <a:prstGeom prst="rect">
            <a:avLst/>
          </a:prstGeom>
        </p:spPr>
      </p:pic>
      <p:grpSp>
        <p:nvGrpSpPr>
          <p:cNvPr id="8" name="object 5">
            <a:extLst>
              <a:ext uri="{FF2B5EF4-FFF2-40B4-BE49-F238E27FC236}">
                <a16:creationId xmlns:a16="http://schemas.microsoft.com/office/drawing/2014/main" id="{29DB9506-D30B-7B84-5253-F27A8FA9883C}"/>
              </a:ext>
            </a:extLst>
          </p:cNvPr>
          <p:cNvGrpSpPr/>
          <p:nvPr/>
        </p:nvGrpSpPr>
        <p:grpSpPr>
          <a:xfrm>
            <a:off x="3413494" y="4302749"/>
            <a:ext cx="1280160" cy="213360"/>
            <a:chOff x="5187539" y="3271520"/>
            <a:chExt cx="1280160" cy="213360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1B49517F-A9A3-81C6-3420-B2ABFBAF956C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A60C6C3B-B868-5B23-FE9B-0A1F5C4F5B41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2" name="object 8">
            <a:extLst>
              <a:ext uri="{FF2B5EF4-FFF2-40B4-BE49-F238E27FC236}">
                <a16:creationId xmlns:a16="http://schemas.microsoft.com/office/drawing/2014/main" id="{EA1E8147-6A08-7AE1-A792-2B49C233CAD2}"/>
              </a:ext>
            </a:extLst>
          </p:cNvPr>
          <p:cNvSpPr txBox="1"/>
          <p:nvPr/>
        </p:nvSpPr>
        <p:spPr>
          <a:xfrm>
            <a:off x="3746666" y="3950007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45" dirty="0">
                <a:latin typeface="Corbel" panose="020B0503020204020204" pitchFamily="34" charset="0"/>
              </a:rPr>
              <a:t>train</a:t>
            </a:r>
            <a:endParaRPr sz="25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/>
              <p:nvPr/>
            </p:nvSpPr>
            <p:spPr>
              <a:xfrm>
                <a:off x="4663018" y="4153207"/>
                <a:ext cx="325964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count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(“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mat</m:t>
                      </m:r>
                      <m:r>
                        <a:rPr lang="en-US" sz="2000" dirty="0">
                          <a:latin typeface="Cambria Math" panose="02040503050406030204" pitchFamily="18" charset="0"/>
                        </a:rPr>
                        <m:t>”)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018" y="4153207"/>
                <a:ext cx="3259645" cy="400110"/>
              </a:xfrm>
              <a:prstGeom prst="rect">
                <a:avLst/>
              </a:prstGeom>
              <a:blipFill>
                <a:blip r:embed="rId4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89865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8F81-CFE1-A3B6-3A65-CD3A8D22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Evaluating Language Models: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DE51F-4685-7B9E-1C3F-0EABE3033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15888" lvl="1" indent="-1588">
              <a:buNone/>
            </a:pPr>
            <a:r>
              <a:rPr lang="en-US" sz="2000" dirty="0">
                <a:solidFill>
                  <a:schemeClr val="tx1"/>
                </a:solidFill>
              </a:rPr>
              <a:t>Setup: </a:t>
            </a:r>
            <a:endParaRPr lang="en-US" sz="2000" dirty="0">
              <a:solidFill>
                <a:srgbClr val="C00000"/>
              </a:solidFill>
            </a:endParaRPr>
          </a:p>
          <a:p>
            <a:pPr marL="457200" lvl="1" indent="-342900"/>
            <a:r>
              <a:rPr lang="en-US" sz="2000" dirty="0">
                <a:solidFill>
                  <a:srgbClr val="C00000"/>
                </a:solidFill>
              </a:rPr>
              <a:t>Train</a:t>
            </a:r>
            <a:r>
              <a:rPr lang="en-US" sz="2000" dirty="0"/>
              <a:t> it on a suitable training documents. </a:t>
            </a:r>
            <a:endParaRPr lang="en-US" sz="2000" dirty="0">
              <a:solidFill>
                <a:srgbClr val="C00000"/>
              </a:solidFill>
            </a:endParaRPr>
          </a:p>
          <a:p>
            <a:pPr marL="457200" lvl="1" indent="-342900"/>
            <a:r>
              <a:rPr lang="en-US" sz="2000" dirty="0">
                <a:solidFill>
                  <a:srgbClr val="C00000"/>
                </a:solidFill>
              </a:rPr>
              <a:t>Evaluate </a:t>
            </a:r>
            <a:r>
              <a:rPr lang="en-US" sz="2000" dirty="0"/>
              <a:t>their </a:t>
            </a:r>
            <a:r>
              <a:rPr lang="en-US" sz="2000" dirty="0">
                <a:solidFill>
                  <a:srgbClr val="C00000"/>
                </a:solidFill>
              </a:rPr>
              <a:t>predictions </a:t>
            </a:r>
            <a:r>
              <a:rPr lang="en-US" sz="2000" dirty="0"/>
              <a:t>on different, unseen documents. </a:t>
            </a:r>
          </a:p>
          <a:p>
            <a:pPr marL="457200" lvl="1" indent="-342900"/>
            <a:r>
              <a:rPr lang="en-US" sz="2000" dirty="0"/>
              <a:t>An </a:t>
            </a:r>
            <a:r>
              <a:rPr lang="en-US" sz="2000" dirty="0">
                <a:solidFill>
                  <a:srgbClr val="C00000"/>
                </a:solidFill>
              </a:rPr>
              <a:t>evaluation metric </a:t>
            </a:r>
            <a:r>
              <a:rPr lang="en-US" sz="2000" dirty="0"/>
              <a:t>tells us how well our model does on the test set.</a:t>
            </a:r>
          </a:p>
          <a:p>
            <a:pPr marL="115888" indent="-1588">
              <a:buNone/>
            </a:pPr>
            <a:endParaRPr lang="en-US" sz="2000" dirty="0"/>
          </a:p>
          <a:p>
            <a:pPr marL="115888" lvl="1" indent="-1588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115888" indent="-1588">
              <a:buNone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55373-65A2-88E6-2155-EC25CD73E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7" name="object 2">
            <a:extLst>
              <a:ext uri="{FF2B5EF4-FFF2-40B4-BE49-F238E27FC236}">
                <a16:creationId xmlns:a16="http://schemas.microsoft.com/office/drawing/2014/main" id="{FB23EB69-AA96-A78A-9EAC-80C3C132F0A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725" y="3800523"/>
            <a:ext cx="1794458" cy="1194631"/>
          </a:xfrm>
          <a:prstGeom prst="rect">
            <a:avLst/>
          </a:prstGeom>
        </p:spPr>
      </p:pic>
      <p:grpSp>
        <p:nvGrpSpPr>
          <p:cNvPr id="8" name="object 5">
            <a:extLst>
              <a:ext uri="{FF2B5EF4-FFF2-40B4-BE49-F238E27FC236}">
                <a16:creationId xmlns:a16="http://schemas.microsoft.com/office/drawing/2014/main" id="{29DB9506-D30B-7B84-5253-F27A8FA9883C}"/>
              </a:ext>
            </a:extLst>
          </p:cNvPr>
          <p:cNvGrpSpPr/>
          <p:nvPr/>
        </p:nvGrpSpPr>
        <p:grpSpPr>
          <a:xfrm>
            <a:off x="2176042" y="4255442"/>
            <a:ext cx="888145" cy="213360"/>
            <a:chOff x="5187539" y="3271520"/>
            <a:chExt cx="1280160" cy="213360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1B49517F-A9A3-81C6-3420-B2ABFBAF956C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A60C6C3B-B868-5B23-FE9B-0A1F5C4F5B41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2" name="object 8">
            <a:extLst>
              <a:ext uri="{FF2B5EF4-FFF2-40B4-BE49-F238E27FC236}">
                <a16:creationId xmlns:a16="http://schemas.microsoft.com/office/drawing/2014/main" id="{EA1E8147-6A08-7AE1-A792-2B49C233CAD2}"/>
              </a:ext>
            </a:extLst>
          </p:cNvPr>
          <p:cNvSpPr txBox="1"/>
          <p:nvPr/>
        </p:nvSpPr>
        <p:spPr>
          <a:xfrm>
            <a:off x="2312101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45" dirty="0">
                <a:latin typeface="Corbel" panose="020B0503020204020204" pitchFamily="34" charset="0"/>
              </a:rPr>
              <a:t>train</a:t>
            </a:r>
            <a:endParaRPr sz="25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/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count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(“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mat</m:t>
                      </m:r>
                      <m:r>
                        <a:rPr lang="en-US" sz="2000" dirty="0">
                          <a:latin typeface="Cambria Math" panose="02040503050406030204" pitchFamily="18" charset="0"/>
                        </a:rPr>
                        <m:t>”)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object 5">
            <a:extLst>
              <a:ext uri="{FF2B5EF4-FFF2-40B4-BE49-F238E27FC236}">
                <a16:creationId xmlns:a16="http://schemas.microsoft.com/office/drawing/2014/main" id="{B44F854D-3FA3-F1C9-8C76-1082E1C4C070}"/>
              </a:ext>
            </a:extLst>
          </p:cNvPr>
          <p:cNvGrpSpPr/>
          <p:nvPr/>
        </p:nvGrpSpPr>
        <p:grpSpPr>
          <a:xfrm>
            <a:off x="5891059" y="4255442"/>
            <a:ext cx="888145" cy="213360"/>
            <a:chOff x="5187539" y="3271520"/>
            <a:chExt cx="1280160" cy="213360"/>
          </a:xfrm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E630FE10-B286-8693-9384-228A6B8EC423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8" name="object 7">
              <a:extLst>
                <a:ext uri="{FF2B5EF4-FFF2-40B4-BE49-F238E27FC236}">
                  <a16:creationId xmlns:a16="http://schemas.microsoft.com/office/drawing/2014/main" id="{D8B28132-0F41-9728-9FDB-F76020E569EB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9" name="object 8">
            <a:extLst>
              <a:ext uri="{FF2B5EF4-FFF2-40B4-BE49-F238E27FC236}">
                <a16:creationId xmlns:a16="http://schemas.microsoft.com/office/drawing/2014/main" id="{54EC9257-CBB4-1B09-5E60-1F5D58B0B238}"/>
              </a:ext>
            </a:extLst>
          </p:cNvPr>
          <p:cNvSpPr txBox="1"/>
          <p:nvPr/>
        </p:nvSpPr>
        <p:spPr>
          <a:xfrm>
            <a:off x="6027118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spc="-45" dirty="0">
                <a:latin typeface="Corbel" panose="020B0503020204020204" pitchFamily="34" charset="0"/>
              </a:rPr>
              <a:t>eval</a:t>
            </a:r>
            <a:endParaRPr sz="2500" dirty="0">
              <a:latin typeface="Corbel" panose="020B05030202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CBD792-7A71-E22C-43A1-63ACFC113DF4}"/>
              </a:ext>
            </a:extLst>
          </p:cNvPr>
          <p:cNvSpPr txBox="1"/>
          <p:nvPr/>
        </p:nvSpPr>
        <p:spPr>
          <a:xfrm>
            <a:off x="119740" y="2813843"/>
            <a:ext cx="23387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75" dirty="0">
                <a:latin typeface="Corbel" panose="020B0503020204020204" pitchFamily="34" charset="0"/>
              </a:rPr>
              <a:t>Example: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I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</a:rPr>
              <a:t>use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a</a:t>
            </a:r>
            <a:r>
              <a:rPr lang="en-US" sz="1400" spc="-110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bunch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</a:rPr>
              <a:t>of </a:t>
            </a:r>
            <a:r>
              <a:rPr lang="en-US" sz="1400" dirty="0">
                <a:latin typeface="Corbel" panose="020B0503020204020204" pitchFamily="34" charset="0"/>
              </a:rPr>
              <a:t>New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105" dirty="0">
                <a:latin typeface="Corbel" panose="020B0503020204020204" pitchFamily="34" charset="0"/>
              </a:rPr>
              <a:t>York</a:t>
            </a:r>
            <a:r>
              <a:rPr lang="en-US" sz="1400" spc="-90" dirty="0">
                <a:latin typeface="Corbel" panose="020B0503020204020204" pitchFamily="34" charset="0"/>
              </a:rPr>
              <a:t> </a:t>
            </a:r>
            <a:r>
              <a:rPr lang="en-US" sz="1400" spc="-55" dirty="0">
                <a:latin typeface="Corbel" panose="020B0503020204020204" pitchFamily="34" charset="0"/>
              </a:rPr>
              <a:t>Times</a:t>
            </a:r>
            <a:r>
              <a:rPr lang="en-US" sz="1400" spc="-105" dirty="0">
                <a:latin typeface="Corbel" panose="020B0503020204020204" pitchFamily="34" charset="0"/>
              </a:rPr>
              <a:t> </a:t>
            </a:r>
            <a:r>
              <a:rPr lang="en-US" sz="1400" spc="-40" dirty="0">
                <a:latin typeface="Corbel" panose="020B0503020204020204" pitchFamily="34" charset="0"/>
              </a:rPr>
              <a:t>articles</a:t>
            </a:r>
            <a:r>
              <a:rPr lang="en-US" sz="1400" spc="-110" dirty="0">
                <a:latin typeface="Corbel" panose="020B050302020402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</a:rPr>
              <a:t>to </a:t>
            </a:r>
            <a:r>
              <a:rPr lang="en-US" sz="1400" dirty="0">
                <a:latin typeface="Corbel" panose="020B0503020204020204" pitchFamily="34" charset="0"/>
              </a:rPr>
              <a:t>build</a:t>
            </a:r>
            <a:r>
              <a:rPr lang="en-US" sz="1400" spc="-135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a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</a:rPr>
              <a:t>bigram</a:t>
            </a:r>
            <a:r>
              <a:rPr lang="en-US" sz="1400" spc="-135" dirty="0">
                <a:latin typeface="Corbel" panose="020B0503020204020204" pitchFamily="34" charset="0"/>
              </a:rPr>
              <a:t> </a:t>
            </a:r>
            <a:r>
              <a:rPr lang="en-US" sz="1400" spc="-35" dirty="0">
                <a:latin typeface="Corbel" panose="020B0503020204020204" pitchFamily="34" charset="0"/>
              </a:rPr>
              <a:t>probability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30" dirty="0">
                <a:latin typeface="Corbel" panose="020B0503020204020204" pitchFamily="34" charset="0"/>
              </a:rPr>
              <a:t>table</a:t>
            </a:r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26" name="object 9">
            <a:extLst>
              <a:ext uri="{FF2B5EF4-FFF2-40B4-BE49-F238E27FC236}">
                <a16:creationId xmlns:a16="http://schemas.microsoft.com/office/drawing/2014/main" id="{01A0DFD1-BD6D-C20A-D632-BDEDCFA230F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40108" y="3659662"/>
            <a:ext cx="2142140" cy="1404919"/>
          </a:xfrm>
          <a:prstGeom prst="rect">
            <a:avLst/>
          </a:prstGeom>
        </p:spPr>
      </p:pic>
      <p:sp>
        <p:nvSpPr>
          <p:cNvPr id="27" name="object 14">
            <a:extLst>
              <a:ext uri="{FF2B5EF4-FFF2-40B4-BE49-F238E27FC236}">
                <a16:creationId xmlns:a16="http://schemas.microsoft.com/office/drawing/2014/main" id="{88AF928A-0759-6B97-9C8D-36BB3BAB4E01}"/>
              </a:ext>
            </a:extLst>
          </p:cNvPr>
          <p:cNvSpPr txBox="1"/>
          <p:nvPr/>
        </p:nvSpPr>
        <p:spPr>
          <a:xfrm>
            <a:off x="6619946" y="2913690"/>
            <a:ext cx="2338736" cy="65723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spcBef>
                <a:spcPts val="85"/>
              </a:spcBef>
            </a:pPr>
            <a:r>
              <a:rPr dirty="0">
                <a:latin typeface="Corbel" panose="020B0503020204020204" pitchFamily="34" charset="0"/>
              </a:rPr>
              <a:t>Now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I’m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going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to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65" dirty="0">
                <a:latin typeface="Corbel" panose="020B0503020204020204" pitchFamily="34" charset="0"/>
              </a:rPr>
              <a:t>evaluate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35" dirty="0">
                <a:latin typeface="Corbel" panose="020B0503020204020204" pitchFamily="34" charset="0"/>
              </a:rPr>
              <a:t>the probability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of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some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heldout</a:t>
            </a:r>
            <a:endParaRPr dirty="0">
              <a:latin typeface="Corbel" panose="020B0503020204020204" pitchFamily="34" charset="0"/>
            </a:endParaRPr>
          </a:p>
          <a:p>
            <a:pPr algn="ctr"/>
            <a:r>
              <a:rPr dirty="0">
                <a:latin typeface="Corbel" panose="020B0503020204020204" pitchFamily="34" charset="0"/>
              </a:rPr>
              <a:t>data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</a:rPr>
              <a:t>using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our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</a:rPr>
              <a:t>bigram</a:t>
            </a:r>
            <a:r>
              <a:rPr spc="-130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table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FBCED0-72EB-5145-E877-CC2C9E63979F}"/>
              </a:ext>
            </a:extLst>
          </p:cNvPr>
          <p:cNvSpPr txBox="1"/>
          <p:nvPr/>
        </p:nvSpPr>
        <p:spPr>
          <a:xfrm>
            <a:off x="3025333" y="2846562"/>
            <a:ext cx="3093333" cy="1029148"/>
          </a:xfrm>
          <a:prstGeom prst="wedgeRoundRectCallout">
            <a:avLst>
              <a:gd name="adj1" fmla="val 60414"/>
              <a:gd name="adj2" fmla="val 15636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1800" dirty="0">
                <a:latin typeface="Corbel" panose="020B0503020204020204" pitchFamily="34" charset="0"/>
                <a:cs typeface="Arial"/>
              </a:rPr>
              <a:t>A</a:t>
            </a:r>
            <a:r>
              <a:rPr lang="en-US" sz="1800" spc="-85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good</a:t>
            </a:r>
            <a:r>
              <a:rPr lang="en-US" sz="1800" spc="-80" dirty="0">
                <a:latin typeface="Corbel" panose="020B0503020204020204" pitchFamily="34" charset="0"/>
                <a:cs typeface="Arial"/>
              </a:rPr>
              <a:t> language </a:t>
            </a:r>
            <a:r>
              <a:rPr lang="en-US" sz="1800" spc="-10" dirty="0">
                <a:latin typeface="Corbel" panose="020B0503020204020204" pitchFamily="34" charset="0"/>
                <a:cs typeface="Arial"/>
              </a:rPr>
              <a:t>model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should</a:t>
            </a:r>
            <a:r>
              <a:rPr lang="en-US" sz="1800" spc="-180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55" dirty="0">
                <a:latin typeface="Corbel" panose="020B0503020204020204" pitchFamily="34" charset="0"/>
                <a:cs typeface="Arial"/>
              </a:rPr>
              <a:t>assign</a:t>
            </a:r>
            <a:r>
              <a:rPr lang="en-US" sz="1800" spc="-175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a</a:t>
            </a:r>
            <a:r>
              <a:rPr lang="en-US" sz="1800" spc="-175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high </a:t>
            </a:r>
            <a:r>
              <a:rPr lang="en-US" sz="1800" spc="-40" dirty="0">
                <a:latin typeface="Corbel" panose="020B0503020204020204" pitchFamily="34" charset="0"/>
                <a:cs typeface="Arial"/>
              </a:rPr>
              <a:t>probability</a:t>
            </a:r>
            <a:r>
              <a:rPr lang="en-US" sz="1800" spc="-114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to</a:t>
            </a:r>
            <a:r>
              <a:rPr lang="en-US" sz="1800" spc="-114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20" dirty="0" err="1">
                <a:latin typeface="Corbel" panose="020B0503020204020204" pitchFamily="34" charset="0"/>
                <a:cs typeface="Arial"/>
              </a:rPr>
              <a:t>heldout</a:t>
            </a:r>
            <a:r>
              <a:rPr lang="en-US" sz="1800" spc="-110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text!</a:t>
            </a:r>
            <a:endParaRPr lang="en-US" sz="1800" dirty="0">
              <a:latin typeface="Corbel" panose="020B050302020402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83827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8F81-CFE1-A3B6-3A65-CD3A8D22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 Careful About Data Leakage!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DE51F-4685-7B9E-1C3F-0EABE3033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15888" indent="-1588">
              <a:buNone/>
            </a:pPr>
            <a:r>
              <a:rPr lang="en-US" sz="2000" b="1" dirty="0"/>
              <a:t>Advice from a grandpa👴: </a:t>
            </a:r>
          </a:p>
          <a:p>
            <a:pPr marL="115888" indent="-1588">
              <a:buNone/>
            </a:pPr>
            <a:r>
              <a:rPr lang="en-US" sz="2000" b="1" dirty="0"/>
              <a:t>	 - </a:t>
            </a:r>
            <a:r>
              <a:rPr lang="en-US" sz="2000" dirty="0"/>
              <a:t>Don’t allow test sentences into training set. </a:t>
            </a:r>
          </a:p>
          <a:p>
            <a:pPr marL="115888" indent="-1588">
              <a:buNone/>
            </a:pPr>
            <a:r>
              <a:rPr lang="en-US" sz="2000" dirty="0"/>
              <a:t> - Otherwise, you will assign it an artificially high probability (==cheating). </a:t>
            </a:r>
          </a:p>
          <a:p>
            <a:pPr marL="115888" indent="-1588">
              <a:buNone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55373-65A2-88E6-2155-EC25CD73E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7" name="object 2">
            <a:extLst>
              <a:ext uri="{FF2B5EF4-FFF2-40B4-BE49-F238E27FC236}">
                <a16:creationId xmlns:a16="http://schemas.microsoft.com/office/drawing/2014/main" id="{FB23EB69-AA96-A78A-9EAC-80C3C132F0A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725" y="3800523"/>
            <a:ext cx="1794458" cy="1194631"/>
          </a:xfrm>
          <a:prstGeom prst="rect">
            <a:avLst/>
          </a:prstGeom>
        </p:spPr>
      </p:pic>
      <p:grpSp>
        <p:nvGrpSpPr>
          <p:cNvPr id="8" name="object 5">
            <a:extLst>
              <a:ext uri="{FF2B5EF4-FFF2-40B4-BE49-F238E27FC236}">
                <a16:creationId xmlns:a16="http://schemas.microsoft.com/office/drawing/2014/main" id="{29DB9506-D30B-7B84-5253-F27A8FA9883C}"/>
              </a:ext>
            </a:extLst>
          </p:cNvPr>
          <p:cNvGrpSpPr/>
          <p:nvPr/>
        </p:nvGrpSpPr>
        <p:grpSpPr>
          <a:xfrm>
            <a:off x="2176042" y="4255442"/>
            <a:ext cx="888145" cy="213360"/>
            <a:chOff x="5187539" y="3271520"/>
            <a:chExt cx="1280160" cy="213360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1B49517F-A9A3-81C6-3420-B2ABFBAF956C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A60C6C3B-B868-5B23-FE9B-0A1F5C4F5B41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2" name="object 8">
            <a:extLst>
              <a:ext uri="{FF2B5EF4-FFF2-40B4-BE49-F238E27FC236}">
                <a16:creationId xmlns:a16="http://schemas.microsoft.com/office/drawing/2014/main" id="{EA1E8147-6A08-7AE1-A792-2B49C233CAD2}"/>
              </a:ext>
            </a:extLst>
          </p:cNvPr>
          <p:cNvSpPr txBox="1"/>
          <p:nvPr/>
        </p:nvSpPr>
        <p:spPr>
          <a:xfrm>
            <a:off x="2312101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45" dirty="0">
                <a:latin typeface="Corbel" panose="020B0503020204020204" pitchFamily="34" charset="0"/>
              </a:rPr>
              <a:t>train</a:t>
            </a:r>
            <a:endParaRPr sz="25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/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count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(“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mat</m:t>
                      </m:r>
                      <m:r>
                        <a:rPr lang="en-US" sz="2000" dirty="0">
                          <a:latin typeface="Cambria Math" panose="02040503050406030204" pitchFamily="18" charset="0"/>
                        </a:rPr>
                        <m:t>”)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object 5">
            <a:extLst>
              <a:ext uri="{FF2B5EF4-FFF2-40B4-BE49-F238E27FC236}">
                <a16:creationId xmlns:a16="http://schemas.microsoft.com/office/drawing/2014/main" id="{B44F854D-3FA3-F1C9-8C76-1082E1C4C070}"/>
              </a:ext>
            </a:extLst>
          </p:cNvPr>
          <p:cNvGrpSpPr/>
          <p:nvPr/>
        </p:nvGrpSpPr>
        <p:grpSpPr>
          <a:xfrm>
            <a:off x="5891059" y="4255442"/>
            <a:ext cx="888145" cy="213360"/>
            <a:chOff x="5187539" y="3271520"/>
            <a:chExt cx="1280160" cy="213360"/>
          </a:xfrm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E630FE10-B286-8693-9384-228A6B8EC423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8" name="object 7">
              <a:extLst>
                <a:ext uri="{FF2B5EF4-FFF2-40B4-BE49-F238E27FC236}">
                  <a16:creationId xmlns:a16="http://schemas.microsoft.com/office/drawing/2014/main" id="{D8B28132-0F41-9728-9FDB-F76020E569EB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9" name="object 8">
            <a:extLst>
              <a:ext uri="{FF2B5EF4-FFF2-40B4-BE49-F238E27FC236}">
                <a16:creationId xmlns:a16="http://schemas.microsoft.com/office/drawing/2014/main" id="{54EC9257-CBB4-1B09-5E60-1F5D58B0B238}"/>
              </a:ext>
            </a:extLst>
          </p:cNvPr>
          <p:cNvSpPr txBox="1"/>
          <p:nvPr/>
        </p:nvSpPr>
        <p:spPr>
          <a:xfrm>
            <a:off x="6027118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spc="-45" dirty="0">
                <a:latin typeface="Corbel" panose="020B0503020204020204" pitchFamily="34" charset="0"/>
              </a:rPr>
              <a:t>eval</a:t>
            </a:r>
            <a:endParaRPr sz="2500" dirty="0">
              <a:latin typeface="Corbel" panose="020B05030202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CBD792-7A71-E22C-43A1-63ACFC113DF4}"/>
              </a:ext>
            </a:extLst>
          </p:cNvPr>
          <p:cNvSpPr txBox="1"/>
          <p:nvPr/>
        </p:nvSpPr>
        <p:spPr>
          <a:xfrm>
            <a:off x="119740" y="2813843"/>
            <a:ext cx="23387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75" dirty="0">
                <a:latin typeface="Corbel" panose="020B0503020204020204" pitchFamily="34" charset="0"/>
              </a:rPr>
              <a:t>Example: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I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</a:rPr>
              <a:t>use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a</a:t>
            </a:r>
            <a:r>
              <a:rPr lang="en-US" sz="1400" spc="-110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bunch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</a:rPr>
              <a:t>of </a:t>
            </a:r>
            <a:r>
              <a:rPr lang="en-US" sz="1400" dirty="0">
                <a:latin typeface="Corbel" panose="020B0503020204020204" pitchFamily="34" charset="0"/>
              </a:rPr>
              <a:t>New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105" dirty="0">
                <a:latin typeface="Corbel" panose="020B0503020204020204" pitchFamily="34" charset="0"/>
              </a:rPr>
              <a:t>York</a:t>
            </a:r>
            <a:r>
              <a:rPr lang="en-US" sz="1400" spc="-90" dirty="0">
                <a:latin typeface="Corbel" panose="020B0503020204020204" pitchFamily="34" charset="0"/>
              </a:rPr>
              <a:t> </a:t>
            </a:r>
            <a:r>
              <a:rPr lang="en-US" sz="1400" spc="-55" dirty="0">
                <a:latin typeface="Corbel" panose="020B0503020204020204" pitchFamily="34" charset="0"/>
              </a:rPr>
              <a:t>Times</a:t>
            </a:r>
            <a:r>
              <a:rPr lang="en-US" sz="1400" spc="-105" dirty="0">
                <a:latin typeface="Corbel" panose="020B0503020204020204" pitchFamily="34" charset="0"/>
              </a:rPr>
              <a:t> </a:t>
            </a:r>
            <a:r>
              <a:rPr lang="en-US" sz="1400" spc="-40" dirty="0">
                <a:latin typeface="Corbel" panose="020B0503020204020204" pitchFamily="34" charset="0"/>
              </a:rPr>
              <a:t>articles</a:t>
            </a:r>
            <a:r>
              <a:rPr lang="en-US" sz="1400" spc="-110" dirty="0">
                <a:latin typeface="Corbel" panose="020B050302020402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</a:rPr>
              <a:t>to </a:t>
            </a:r>
            <a:r>
              <a:rPr lang="en-US" sz="1400" dirty="0">
                <a:latin typeface="Corbel" panose="020B0503020204020204" pitchFamily="34" charset="0"/>
              </a:rPr>
              <a:t>build</a:t>
            </a:r>
            <a:r>
              <a:rPr lang="en-US" sz="1400" spc="-135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a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</a:rPr>
              <a:t>bigram</a:t>
            </a:r>
            <a:r>
              <a:rPr lang="en-US" sz="1400" spc="-135" dirty="0">
                <a:latin typeface="Corbel" panose="020B0503020204020204" pitchFamily="34" charset="0"/>
              </a:rPr>
              <a:t> </a:t>
            </a:r>
            <a:r>
              <a:rPr lang="en-US" sz="1400" spc="-35" dirty="0">
                <a:latin typeface="Corbel" panose="020B0503020204020204" pitchFamily="34" charset="0"/>
              </a:rPr>
              <a:t>probability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30" dirty="0">
                <a:latin typeface="Corbel" panose="020B0503020204020204" pitchFamily="34" charset="0"/>
              </a:rPr>
              <a:t>table</a:t>
            </a:r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26" name="object 9">
            <a:extLst>
              <a:ext uri="{FF2B5EF4-FFF2-40B4-BE49-F238E27FC236}">
                <a16:creationId xmlns:a16="http://schemas.microsoft.com/office/drawing/2014/main" id="{01A0DFD1-BD6D-C20A-D632-BDEDCFA230F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40108" y="3659662"/>
            <a:ext cx="2142140" cy="1404919"/>
          </a:xfrm>
          <a:prstGeom prst="rect">
            <a:avLst/>
          </a:prstGeom>
        </p:spPr>
      </p:pic>
      <p:sp>
        <p:nvSpPr>
          <p:cNvPr id="27" name="object 14">
            <a:extLst>
              <a:ext uri="{FF2B5EF4-FFF2-40B4-BE49-F238E27FC236}">
                <a16:creationId xmlns:a16="http://schemas.microsoft.com/office/drawing/2014/main" id="{88AF928A-0759-6B97-9C8D-36BB3BAB4E01}"/>
              </a:ext>
            </a:extLst>
          </p:cNvPr>
          <p:cNvSpPr txBox="1"/>
          <p:nvPr/>
        </p:nvSpPr>
        <p:spPr>
          <a:xfrm>
            <a:off x="6619946" y="2913690"/>
            <a:ext cx="2338736" cy="65723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spcBef>
                <a:spcPts val="85"/>
              </a:spcBef>
            </a:pPr>
            <a:r>
              <a:rPr dirty="0">
                <a:latin typeface="Corbel" panose="020B0503020204020204" pitchFamily="34" charset="0"/>
              </a:rPr>
              <a:t>Now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I’m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going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to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65" dirty="0">
                <a:latin typeface="Corbel" panose="020B0503020204020204" pitchFamily="34" charset="0"/>
              </a:rPr>
              <a:t>evaluate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35" dirty="0">
                <a:latin typeface="Corbel" panose="020B0503020204020204" pitchFamily="34" charset="0"/>
              </a:rPr>
              <a:t>the probability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of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some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heldout</a:t>
            </a:r>
            <a:endParaRPr dirty="0">
              <a:latin typeface="Corbel" panose="020B0503020204020204" pitchFamily="34" charset="0"/>
            </a:endParaRPr>
          </a:p>
          <a:p>
            <a:pPr algn="ctr"/>
            <a:r>
              <a:rPr dirty="0">
                <a:latin typeface="Corbel" panose="020B0503020204020204" pitchFamily="34" charset="0"/>
              </a:rPr>
              <a:t>data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</a:rPr>
              <a:t>using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our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</a:rPr>
              <a:t>bigram</a:t>
            </a:r>
            <a:r>
              <a:rPr spc="-130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table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FBCED0-72EB-5145-E877-CC2C9E63979F}"/>
              </a:ext>
            </a:extLst>
          </p:cNvPr>
          <p:cNvSpPr txBox="1"/>
          <p:nvPr/>
        </p:nvSpPr>
        <p:spPr>
          <a:xfrm>
            <a:off x="3025333" y="2846562"/>
            <a:ext cx="3093333" cy="1029148"/>
          </a:xfrm>
          <a:prstGeom prst="wedgeRoundRectCallout">
            <a:avLst>
              <a:gd name="adj1" fmla="val 60414"/>
              <a:gd name="adj2" fmla="val 15636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1800" dirty="0">
                <a:latin typeface="Corbel" panose="020B0503020204020204" pitchFamily="34" charset="0"/>
                <a:cs typeface="Arial"/>
              </a:rPr>
              <a:t>A</a:t>
            </a:r>
            <a:r>
              <a:rPr lang="en-US" sz="1800" spc="-85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good</a:t>
            </a:r>
            <a:r>
              <a:rPr lang="en-US" sz="1800" spc="-80" dirty="0">
                <a:latin typeface="Corbel" panose="020B0503020204020204" pitchFamily="34" charset="0"/>
                <a:cs typeface="Arial"/>
              </a:rPr>
              <a:t> language </a:t>
            </a:r>
            <a:r>
              <a:rPr lang="en-US" sz="1800" spc="-10" dirty="0">
                <a:latin typeface="Corbel" panose="020B0503020204020204" pitchFamily="34" charset="0"/>
                <a:cs typeface="Arial"/>
              </a:rPr>
              <a:t>model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should</a:t>
            </a:r>
            <a:r>
              <a:rPr lang="en-US" sz="1800" spc="-180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55" dirty="0">
                <a:latin typeface="Corbel" panose="020B0503020204020204" pitchFamily="34" charset="0"/>
                <a:cs typeface="Arial"/>
              </a:rPr>
              <a:t>assign</a:t>
            </a:r>
            <a:r>
              <a:rPr lang="en-US" sz="1800" spc="-175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a</a:t>
            </a:r>
            <a:r>
              <a:rPr lang="en-US" sz="1800" spc="-175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high </a:t>
            </a:r>
            <a:r>
              <a:rPr lang="en-US" sz="1800" spc="-40" dirty="0">
                <a:latin typeface="Corbel" panose="020B0503020204020204" pitchFamily="34" charset="0"/>
                <a:cs typeface="Arial"/>
              </a:rPr>
              <a:t>probability</a:t>
            </a:r>
            <a:r>
              <a:rPr lang="en-US" sz="1800" spc="-114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to</a:t>
            </a:r>
            <a:r>
              <a:rPr lang="en-US" sz="1800" spc="-114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20" dirty="0" err="1">
                <a:latin typeface="Corbel" panose="020B0503020204020204" pitchFamily="34" charset="0"/>
                <a:cs typeface="Arial"/>
              </a:rPr>
              <a:t>heldout</a:t>
            </a:r>
            <a:r>
              <a:rPr lang="en-US" sz="1800" spc="-110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text!</a:t>
            </a:r>
            <a:endParaRPr lang="en-US" sz="1800" dirty="0">
              <a:latin typeface="Corbel" panose="020B050302020402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7229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8F81-CFE1-A3B6-3A65-CD3A8D22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Evaluating Language Models: Intrinsic vs Extrinsic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DE51F-4685-7B9E-1C3F-0EABE3033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00050" lvl="1" indent="-285750"/>
            <a:r>
              <a:rPr lang="en-US" sz="2000" dirty="0">
                <a:solidFill>
                  <a:srgbClr val="C00000"/>
                </a:solidFill>
              </a:rPr>
              <a:t>Intrinsic: </a:t>
            </a:r>
            <a:r>
              <a:rPr lang="en-US" sz="2000" dirty="0">
                <a:solidFill>
                  <a:schemeClr val="tx1"/>
                </a:solidFill>
              </a:rPr>
              <a:t>measure how good we are at modeling language</a:t>
            </a:r>
            <a:endParaRPr lang="en-US" sz="2000" dirty="0">
              <a:solidFill>
                <a:srgbClr val="C00000"/>
              </a:solidFill>
            </a:endParaRPr>
          </a:p>
          <a:p>
            <a:pPr marL="400050" lvl="1" indent="-285750"/>
            <a:r>
              <a:rPr lang="en-US" sz="2000" dirty="0">
                <a:solidFill>
                  <a:srgbClr val="C00000"/>
                </a:solidFill>
              </a:rPr>
              <a:t>Extrinsic: </a:t>
            </a:r>
            <a:r>
              <a:rPr lang="en-US" sz="2000" dirty="0">
                <a:solidFill>
                  <a:schemeClr val="tx1"/>
                </a:solidFill>
              </a:rPr>
              <a:t>build a new language model, use it for some task (MT, ASR, etc.)</a:t>
            </a:r>
          </a:p>
          <a:p>
            <a:pPr marL="115888" lvl="1" indent="-1588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115888" indent="-1588">
              <a:buNone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55373-65A2-88E6-2155-EC25CD73E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7" name="object 2">
            <a:extLst>
              <a:ext uri="{FF2B5EF4-FFF2-40B4-BE49-F238E27FC236}">
                <a16:creationId xmlns:a16="http://schemas.microsoft.com/office/drawing/2014/main" id="{FB23EB69-AA96-A78A-9EAC-80C3C132F0A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725" y="3800523"/>
            <a:ext cx="1794458" cy="1194631"/>
          </a:xfrm>
          <a:prstGeom prst="rect">
            <a:avLst/>
          </a:prstGeom>
        </p:spPr>
      </p:pic>
      <p:grpSp>
        <p:nvGrpSpPr>
          <p:cNvPr id="8" name="object 5">
            <a:extLst>
              <a:ext uri="{FF2B5EF4-FFF2-40B4-BE49-F238E27FC236}">
                <a16:creationId xmlns:a16="http://schemas.microsoft.com/office/drawing/2014/main" id="{29DB9506-D30B-7B84-5253-F27A8FA9883C}"/>
              </a:ext>
            </a:extLst>
          </p:cNvPr>
          <p:cNvGrpSpPr/>
          <p:nvPr/>
        </p:nvGrpSpPr>
        <p:grpSpPr>
          <a:xfrm>
            <a:off x="2176042" y="4255442"/>
            <a:ext cx="888145" cy="213360"/>
            <a:chOff x="5187539" y="3271520"/>
            <a:chExt cx="1280160" cy="213360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1B49517F-A9A3-81C6-3420-B2ABFBAF956C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A60C6C3B-B868-5B23-FE9B-0A1F5C4F5B41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2" name="object 8">
            <a:extLst>
              <a:ext uri="{FF2B5EF4-FFF2-40B4-BE49-F238E27FC236}">
                <a16:creationId xmlns:a16="http://schemas.microsoft.com/office/drawing/2014/main" id="{EA1E8147-6A08-7AE1-A792-2B49C233CAD2}"/>
              </a:ext>
            </a:extLst>
          </p:cNvPr>
          <p:cNvSpPr txBox="1"/>
          <p:nvPr/>
        </p:nvSpPr>
        <p:spPr>
          <a:xfrm>
            <a:off x="2312101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45" dirty="0">
                <a:latin typeface="Corbel" panose="020B0503020204020204" pitchFamily="34" charset="0"/>
              </a:rPr>
              <a:t>train</a:t>
            </a:r>
            <a:endParaRPr sz="25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/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count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(“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mat</m:t>
                      </m:r>
                      <m:r>
                        <a:rPr lang="en-US" sz="2000" dirty="0">
                          <a:latin typeface="Cambria Math" panose="02040503050406030204" pitchFamily="18" charset="0"/>
                        </a:rPr>
                        <m:t>”)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object 5">
            <a:extLst>
              <a:ext uri="{FF2B5EF4-FFF2-40B4-BE49-F238E27FC236}">
                <a16:creationId xmlns:a16="http://schemas.microsoft.com/office/drawing/2014/main" id="{B44F854D-3FA3-F1C9-8C76-1082E1C4C070}"/>
              </a:ext>
            </a:extLst>
          </p:cNvPr>
          <p:cNvGrpSpPr/>
          <p:nvPr/>
        </p:nvGrpSpPr>
        <p:grpSpPr>
          <a:xfrm>
            <a:off x="5891059" y="4255442"/>
            <a:ext cx="888145" cy="213360"/>
            <a:chOff x="5187539" y="3271520"/>
            <a:chExt cx="1280160" cy="213360"/>
          </a:xfrm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E630FE10-B286-8693-9384-228A6B8EC423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8" name="object 7">
              <a:extLst>
                <a:ext uri="{FF2B5EF4-FFF2-40B4-BE49-F238E27FC236}">
                  <a16:creationId xmlns:a16="http://schemas.microsoft.com/office/drawing/2014/main" id="{D8B28132-0F41-9728-9FDB-F76020E569EB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9" name="object 8">
            <a:extLst>
              <a:ext uri="{FF2B5EF4-FFF2-40B4-BE49-F238E27FC236}">
                <a16:creationId xmlns:a16="http://schemas.microsoft.com/office/drawing/2014/main" id="{54EC9257-CBB4-1B09-5E60-1F5D58B0B238}"/>
              </a:ext>
            </a:extLst>
          </p:cNvPr>
          <p:cNvSpPr txBox="1"/>
          <p:nvPr/>
        </p:nvSpPr>
        <p:spPr>
          <a:xfrm>
            <a:off x="6027118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spc="-45" dirty="0">
                <a:latin typeface="Corbel" panose="020B0503020204020204" pitchFamily="34" charset="0"/>
              </a:rPr>
              <a:t>eval</a:t>
            </a:r>
            <a:endParaRPr sz="2500" dirty="0">
              <a:latin typeface="Corbel" panose="020B05030202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CBD792-7A71-E22C-43A1-63ACFC113DF4}"/>
              </a:ext>
            </a:extLst>
          </p:cNvPr>
          <p:cNvSpPr txBox="1"/>
          <p:nvPr/>
        </p:nvSpPr>
        <p:spPr>
          <a:xfrm>
            <a:off x="119740" y="2813843"/>
            <a:ext cx="23387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75" dirty="0">
                <a:latin typeface="Corbel" panose="020B0503020204020204" pitchFamily="34" charset="0"/>
              </a:rPr>
              <a:t>Example: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I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</a:rPr>
              <a:t>use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a</a:t>
            </a:r>
            <a:r>
              <a:rPr lang="en-US" sz="1400" spc="-110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bunch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</a:rPr>
              <a:t>of </a:t>
            </a:r>
            <a:r>
              <a:rPr lang="en-US" sz="1400" dirty="0">
                <a:latin typeface="Corbel" panose="020B0503020204020204" pitchFamily="34" charset="0"/>
              </a:rPr>
              <a:t>New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105" dirty="0">
                <a:latin typeface="Corbel" panose="020B0503020204020204" pitchFamily="34" charset="0"/>
              </a:rPr>
              <a:t>York</a:t>
            </a:r>
            <a:r>
              <a:rPr lang="en-US" sz="1400" spc="-90" dirty="0">
                <a:latin typeface="Corbel" panose="020B0503020204020204" pitchFamily="34" charset="0"/>
              </a:rPr>
              <a:t> </a:t>
            </a:r>
            <a:r>
              <a:rPr lang="en-US" sz="1400" spc="-55" dirty="0">
                <a:latin typeface="Corbel" panose="020B0503020204020204" pitchFamily="34" charset="0"/>
              </a:rPr>
              <a:t>Times</a:t>
            </a:r>
            <a:r>
              <a:rPr lang="en-US" sz="1400" spc="-105" dirty="0">
                <a:latin typeface="Corbel" panose="020B0503020204020204" pitchFamily="34" charset="0"/>
              </a:rPr>
              <a:t> </a:t>
            </a:r>
            <a:r>
              <a:rPr lang="en-US" sz="1400" spc="-40" dirty="0">
                <a:latin typeface="Corbel" panose="020B0503020204020204" pitchFamily="34" charset="0"/>
              </a:rPr>
              <a:t>articles</a:t>
            </a:r>
            <a:r>
              <a:rPr lang="en-US" sz="1400" spc="-110" dirty="0">
                <a:latin typeface="Corbel" panose="020B050302020402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</a:rPr>
              <a:t>to </a:t>
            </a:r>
            <a:r>
              <a:rPr lang="en-US" sz="1400" dirty="0">
                <a:latin typeface="Corbel" panose="020B0503020204020204" pitchFamily="34" charset="0"/>
              </a:rPr>
              <a:t>build</a:t>
            </a:r>
            <a:r>
              <a:rPr lang="en-US" sz="1400" spc="-135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a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</a:rPr>
              <a:t>bigram</a:t>
            </a:r>
            <a:r>
              <a:rPr lang="en-US" sz="1400" spc="-135" dirty="0">
                <a:latin typeface="Corbel" panose="020B0503020204020204" pitchFamily="34" charset="0"/>
              </a:rPr>
              <a:t> </a:t>
            </a:r>
            <a:r>
              <a:rPr lang="en-US" sz="1400" spc="-35" dirty="0">
                <a:latin typeface="Corbel" panose="020B0503020204020204" pitchFamily="34" charset="0"/>
              </a:rPr>
              <a:t>probability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30" dirty="0">
                <a:latin typeface="Corbel" panose="020B0503020204020204" pitchFamily="34" charset="0"/>
              </a:rPr>
              <a:t>table</a:t>
            </a:r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26" name="object 9">
            <a:extLst>
              <a:ext uri="{FF2B5EF4-FFF2-40B4-BE49-F238E27FC236}">
                <a16:creationId xmlns:a16="http://schemas.microsoft.com/office/drawing/2014/main" id="{01A0DFD1-BD6D-C20A-D632-BDEDCFA230F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40108" y="3659662"/>
            <a:ext cx="2142140" cy="1404919"/>
          </a:xfrm>
          <a:prstGeom prst="rect">
            <a:avLst/>
          </a:prstGeom>
        </p:spPr>
      </p:pic>
      <p:sp>
        <p:nvSpPr>
          <p:cNvPr id="27" name="object 14">
            <a:extLst>
              <a:ext uri="{FF2B5EF4-FFF2-40B4-BE49-F238E27FC236}">
                <a16:creationId xmlns:a16="http://schemas.microsoft.com/office/drawing/2014/main" id="{88AF928A-0759-6B97-9C8D-36BB3BAB4E01}"/>
              </a:ext>
            </a:extLst>
          </p:cNvPr>
          <p:cNvSpPr txBox="1"/>
          <p:nvPr/>
        </p:nvSpPr>
        <p:spPr>
          <a:xfrm>
            <a:off x="6619946" y="2913690"/>
            <a:ext cx="2338736" cy="65723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spcBef>
                <a:spcPts val="85"/>
              </a:spcBef>
            </a:pPr>
            <a:r>
              <a:rPr dirty="0">
                <a:latin typeface="Corbel" panose="020B0503020204020204" pitchFamily="34" charset="0"/>
              </a:rPr>
              <a:t>Now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I’m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going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to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65" dirty="0">
                <a:latin typeface="Corbel" panose="020B0503020204020204" pitchFamily="34" charset="0"/>
              </a:rPr>
              <a:t>evaluate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35" dirty="0">
                <a:latin typeface="Corbel" panose="020B0503020204020204" pitchFamily="34" charset="0"/>
              </a:rPr>
              <a:t>the probability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of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some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heldout</a:t>
            </a:r>
            <a:endParaRPr dirty="0">
              <a:latin typeface="Corbel" panose="020B0503020204020204" pitchFamily="34" charset="0"/>
            </a:endParaRPr>
          </a:p>
          <a:p>
            <a:pPr algn="ctr"/>
            <a:r>
              <a:rPr dirty="0">
                <a:latin typeface="Corbel" panose="020B0503020204020204" pitchFamily="34" charset="0"/>
              </a:rPr>
              <a:t>data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</a:rPr>
              <a:t>using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our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</a:rPr>
              <a:t>bigram</a:t>
            </a:r>
            <a:r>
              <a:rPr spc="-130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table</a:t>
            </a:r>
            <a:endParaRPr dirty="0">
              <a:latin typeface="Corbel" panose="020B0503020204020204" pitchFamily="34" charset="0"/>
            </a:endParaRPr>
          </a:p>
        </p:txBody>
      </p:sp>
      <p:pic>
        <p:nvPicPr>
          <p:cNvPr id="4" name="Picture 2" descr="Google Translate's Neural Machine Technology Now Supports More Languages">
            <a:extLst>
              <a:ext uri="{FF2B5EF4-FFF2-40B4-BE49-F238E27FC236}">
                <a16:creationId xmlns:a16="http://schemas.microsoft.com/office/drawing/2014/main" id="{7DF884EB-29EF-690D-6A3F-492E2AD38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975" y="2293011"/>
            <a:ext cx="1837746" cy="89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object 5">
            <a:extLst>
              <a:ext uri="{FF2B5EF4-FFF2-40B4-BE49-F238E27FC236}">
                <a16:creationId xmlns:a16="http://schemas.microsoft.com/office/drawing/2014/main" id="{4B40C3AC-19CB-8C8A-A108-5A8B02571E0F}"/>
              </a:ext>
            </a:extLst>
          </p:cNvPr>
          <p:cNvGrpSpPr/>
          <p:nvPr/>
        </p:nvGrpSpPr>
        <p:grpSpPr>
          <a:xfrm rot="16200000">
            <a:off x="4210776" y="3451039"/>
            <a:ext cx="888145" cy="213360"/>
            <a:chOff x="5187539" y="3271520"/>
            <a:chExt cx="1280160" cy="213360"/>
          </a:xfrm>
        </p:grpSpPr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88835158-4BBF-963A-8030-5CA92083E94C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3" name="object 7">
              <a:extLst>
                <a:ext uri="{FF2B5EF4-FFF2-40B4-BE49-F238E27FC236}">
                  <a16:creationId xmlns:a16="http://schemas.microsoft.com/office/drawing/2014/main" id="{4041CECC-A6F8-11FD-DB31-C3881AAC16E5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5" name="object 8">
            <a:extLst>
              <a:ext uri="{FF2B5EF4-FFF2-40B4-BE49-F238E27FC236}">
                <a16:creationId xmlns:a16="http://schemas.microsoft.com/office/drawing/2014/main" id="{72FA1D50-0AFA-1D5D-5084-F98DCFA13FB3}"/>
              </a:ext>
            </a:extLst>
          </p:cNvPr>
          <p:cNvSpPr txBox="1"/>
          <p:nvPr/>
        </p:nvSpPr>
        <p:spPr>
          <a:xfrm>
            <a:off x="3279565" y="3208766"/>
            <a:ext cx="1219845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2500" spc="-45" dirty="0">
                <a:latin typeface="Corbel" panose="020B0503020204020204" pitchFamily="34" charset="0"/>
              </a:rPr>
              <a:t>extrinsic eval</a:t>
            </a:r>
            <a:endParaRPr sz="25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5787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21C7-8D7D-8667-022E-18232AB8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Typical Machine Learning and Evaluation Protocol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gnetic Disk 4">
                <a:extLst>
                  <a:ext uri="{FF2B5EF4-FFF2-40B4-BE49-F238E27FC236}">
                    <a16:creationId xmlns:a16="http://schemas.microsoft.com/office/drawing/2014/main" id="{A8513662-A1A5-0A39-F366-D73B41D6C7E1}"/>
                  </a:ext>
                </a:extLst>
              </p:cNvPr>
              <p:cNvSpPr/>
              <p:nvPr/>
            </p:nvSpPr>
            <p:spPr>
              <a:xfrm>
                <a:off x="204389" y="4081750"/>
                <a:ext cx="2326933" cy="923876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600" dirty="0">
                    <a:latin typeface="Corbel" panose="020B0503020204020204" pitchFamily="34" charset="0"/>
                  </a:rPr>
                  <a:t>Testing data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" name="Magnetic Disk 4">
                <a:extLst>
                  <a:ext uri="{FF2B5EF4-FFF2-40B4-BE49-F238E27FC236}">
                    <a16:creationId xmlns:a16="http://schemas.microsoft.com/office/drawing/2014/main" id="{A8513662-A1A5-0A39-F366-D73B41D6C7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89" y="4081750"/>
                <a:ext cx="2326933" cy="923876"/>
              </a:xfrm>
              <a:prstGeom prst="flowChartMagneticDisk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gnetic Disk 5">
                <a:extLst>
                  <a:ext uri="{FF2B5EF4-FFF2-40B4-BE49-F238E27FC236}">
                    <a16:creationId xmlns:a16="http://schemas.microsoft.com/office/drawing/2014/main" id="{1EA52132-86D2-3186-08CE-0456A6C0D7E9}"/>
                  </a:ext>
                </a:extLst>
              </p:cNvPr>
              <p:cNvSpPr/>
              <p:nvPr/>
            </p:nvSpPr>
            <p:spPr>
              <a:xfrm>
                <a:off x="196912" y="2020889"/>
                <a:ext cx="2326933" cy="916461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600" dirty="0">
                    <a:latin typeface="Corbel" panose="020B0503020204020204" pitchFamily="34" charset="0"/>
                  </a:rPr>
                  <a:t>Training data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train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Magnetic Disk 5">
                <a:extLst>
                  <a:ext uri="{FF2B5EF4-FFF2-40B4-BE49-F238E27FC236}">
                    <a16:creationId xmlns:a16="http://schemas.microsoft.com/office/drawing/2014/main" id="{1EA52132-86D2-3186-08CE-0456A6C0D7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12" y="2020889"/>
                <a:ext cx="2326933" cy="916461"/>
              </a:xfrm>
              <a:prstGeom prst="flowChartMagneticDisk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Magnetic Disk 6">
                <a:extLst>
                  <a:ext uri="{FF2B5EF4-FFF2-40B4-BE49-F238E27FC236}">
                    <a16:creationId xmlns:a16="http://schemas.microsoft.com/office/drawing/2014/main" id="{F5408ED7-7A24-EFCB-B1B3-2722545D658E}"/>
                  </a:ext>
                </a:extLst>
              </p:cNvPr>
              <p:cNvSpPr/>
              <p:nvPr/>
            </p:nvSpPr>
            <p:spPr>
              <a:xfrm>
                <a:off x="196912" y="3055633"/>
                <a:ext cx="2326933" cy="916461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600" dirty="0">
                    <a:latin typeface="Corbel" panose="020B0503020204020204" pitchFamily="34" charset="0"/>
                  </a:rPr>
                  <a:t>Held-out validation data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" name="Magnetic Disk 6">
                <a:extLst>
                  <a:ext uri="{FF2B5EF4-FFF2-40B4-BE49-F238E27FC236}">
                    <a16:creationId xmlns:a16="http://schemas.microsoft.com/office/drawing/2014/main" id="{F5408ED7-7A24-EFCB-B1B3-2722545D65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12" y="3055633"/>
                <a:ext cx="2326933" cy="916461"/>
              </a:xfrm>
              <a:prstGeom prst="flowChartMagneticDisk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Magnetic Disk 7">
                <a:extLst>
                  <a:ext uri="{FF2B5EF4-FFF2-40B4-BE49-F238E27FC236}">
                    <a16:creationId xmlns:a16="http://schemas.microsoft.com/office/drawing/2014/main" id="{9D4EEA29-1D4F-44B5-3907-0C0368D5ABA8}"/>
                  </a:ext>
                </a:extLst>
              </p:cNvPr>
              <p:cNvSpPr/>
              <p:nvPr/>
            </p:nvSpPr>
            <p:spPr>
              <a:xfrm>
                <a:off x="3265711" y="1171404"/>
                <a:ext cx="3079633" cy="916461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600" dirty="0">
                    <a:latin typeface="Corbel" panose="020B0503020204020204" pitchFamily="34" charset="0"/>
                  </a:rPr>
                  <a:t>Model Hypothesis Class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" name="Magnetic Disk 7">
                <a:extLst>
                  <a:ext uri="{FF2B5EF4-FFF2-40B4-BE49-F238E27FC236}">
                    <a16:creationId xmlns:a16="http://schemas.microsoft.com/office/drawing/2014/main" id="{9D4EEA29-1D4F-44B5-3907-0C0368D5AB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11" y="1171404"/>
                <a:ext cx="3079633" cy="916461"/>
              </a:xfrm>
              <a:prstGeom prst="flowChartMagneticDisk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D5B8BF24-0E39-4387-302B-40391DA838B6}"/>
                  </a:ext>
                </a:extLst>
              </p:cNvPr>
              <p:cNvSpPr/>
              <p:nvPr/>
            </p:nvSpPr>
            <p:spPr>
              <a:xfrm>
                <a:off x="3265712" y="2564349"/>
                <a:ext cx="3079633" cy="916461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61176"/>
                </a:schemeClr>
              </a:solidFill>
              <a:ln>
                <a:solidFill>
                  <a:srgbClr val="0006C7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Corbel" panose="020B0503020204020204" pitchFamily="34" charset="0"/>
                  </a:rPr>
                  <a:t>Overall training: picking the best function: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D5B8BF24-0E39-4387-302B-40391DA838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12" y="2564349"/>
                <a:ext cx="3079633" cy="91646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06C7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80CD69-C17E-2DCE-0E9C-133796F82AF9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4805528" y="2087865"/>
            <a:ext cx="1" cy="476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FD3511-46A5-F05A-A773-0C0E0AA47521}"/>
              </a:ext>
            </a:extLst>
          </p:cNvPr>
          <p:cNvCxnSpPr>
            <a:cxnSpLocks/>
            <a:stCxn id="6" idx="4"/>
            <a:endCxn id="9" idx="1"/>
          </p:cNvCxnSpPr>
          <p:nvPr/>
        </p:nvCxnSpPr>
        <p:spPr>
          <a:xfrm>
            <a:off x="2523845" y="2479120"/>
            <a:ext cx="741867" cy="543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3F4BE66-D80D-AA44-1CEF-2DF234B0532D}"/>
              </a:ext>
            </a:extLst>
          </p:cNvPr>
          <p:cNvCxnSpPr>
            <a:cxnSpLocks/>
            <a:stCxn id="7" idx="4"/>
            <a:endCxn id="9" idx="1"/>
          </p:cNvCxnSpPr>
          <p:nvPr/>
        </p:nvCxnSpPr>
        <p:spPr>
          <a:xfrm flipV="1">
            <a:off x="2523845" y="3022580"/>
            <a:ext cx="741867" cy="4912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108C15C6-F7E6-9FEF-15C7-1895F8B90435}"/>
                  </a:ext>
                </a:extLst>
              </p:cNvPr>
              <p:cNvSpPr/>
              <p:nvPr/>
            </p:nvSpPr>
            <p:spPr>
              <a:xfrm>
                <a:off x="3265712" y="4080529"/>
                <a:ext cx="3079633" cy="916461"/>
              </a:xfrm>
              <a:prstGeom prst="roundRect">
                <a:avLst/>
              </a:prstGeom>
              <a:solidFill>
                <a:srgbClr val="DCF9CD">
                  <a:alpha val="61176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Corbel" panose="020B0503020204020204" pitchFamily="34" charset="0"/>
                  </a:rPr>
                  <a:t>Evaluation on test set: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𝐄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m:rPr>
                                  <m:lit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𝑡𝑒𝑠𝑡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ℓ(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/>
                      </m:sSup>
                    </m:oMath>
                  </m:oMathPara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108C15C6-F7E6-9FEF-15C7-1895F8B904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12" y="4080529"/>
                <a:ext cx="3079633" cy="916461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D20A23-CA04-1BD7-B2F2-A92768BD3EBE}"/>
              </a:ext>
            </a:extLst>
          </p:cNvPr>
          <p:cNvCxnSpPr>
            <a:cxnSpLocks/>
            <a:stCxn id="5" idx="4"/>
            <a:endCxn id="18" idx="1"/>
          </p:cNvCxnSpPr>
          <p:nvPr/>
        </p:nvCxnSpPr>
        <p:spPr>
          <a:xfrm flipV="1">
            <a:off x="2531322" y="4538760"/>
            <a:ext cx="734390" cy="49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B75198-8EBC-9A46-4D11-732BA2F85C9D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4805529" y="3480810"/>
            <a:ext cx="0" cy="5997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38E19EE-B73A-7B84-A7BC-187E862051F4}"/>
              </a:ext>
            </a:extLst>
          </p:cNvPr>
          <p:cNvSpPr txBox="1"/>
          <p:nvPr/>
        </p:nvSpPr>
        <p:spPr>
          <a:xfrm>
            <a:off x="6584081" y="2600672"/>
            <a:ext cx="2360763" cy="1021556"/>
          </a:xfrm>
          <a:prstGeom prst="wedgeRoundRectCallout">
            <a:avLst>
              <a:gd name="adj1" fmla="val -56234"/>
              <a:gd name="adj2" fmla="val 19742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Training is to pick the function given the observed data.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A6E6EC-5634-2364-E673-F96D24E36365}"/>
              </a:ext>
            </a:extLst>
          </p:cNvPr>
          <p:cNvSpPr txBox="1"/>
          <p:nvPr/>
        </p:nvSpPr>
        <p:spPr>
          <a:xfrm>
            <a:off x="6584081" y="3841781"/>
            <a:ext cx="2360763" cy="1021556"/>
          </a:xfrm>
          <a:prstGeom prst="wedgeRoundRectCallout">
            <a:avLst>
              <a:gd name="adj1" fmla="val -56233"/>
              <a:gd name="adj2" fmla="val 22275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Testing is t predict the quality of the best selected function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D1EE61-968E-DCC8-A12A-157F37F0E067}"/>
              </a:ext>
            </a:extLst>
          </p:cNvPr>
          <p:cNvSpPr txBox="1"/>
          <p:nvPr/>
        </p:nvSpPr>
        <p:spPr>
          <a:xfrm>
            <a:off x="6581208" y="1027798"/>
            <a:ext cx="2360763" cy="1328023"/>
          </a:xfrm>
          <a:prstGeom prst="wedgeRoundRectCallout">
            <a:avLst>
              <a:gd name="adj1" fmla="val -56234"/>
              <a:gd name="adj2" fmla="val 18453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Each choice of parameters  in neural networks correspond to another function. </a:t>
            </a:r>
          </a:p>
        </p:txBody>
      </p:sp>
    </p:spTree>
    <p:extLst>
      <p:ext uri="{BB962C8B-B14F-4D97-AF65-F5344CB8AC3E}">
        <p14:creationId xmlns:p14="http://schemas.microsoft.com/office/powerpoint/2010/main" val="33044639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6A026-54CF-66E6-1758-A65C03FB8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Metric for Language Modeling: Perplexity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79C9D-9ECD-E6CC-4AAF-9A86B65C6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Perplexity</a:t>
            </a:r>
            <a:r>
              <a:rPr lang="en-US" dirty="0"/>
              <a:t> is the inverse probability of the test set, normalized by the number of words: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800" dirty="0">
                <a:solidFill>
                  <a:schemeClr val="tx1"/>
                </a:solidFill>
              </a:rPr>
              <a:t>A measure of </a:t>
            </a:r>
            <a:r>
              <a:rPr lang="en-US" sz="1800" dirty="0">
                <a:solidFill>
                  <a:srgbClr val="C00000"/>
                </a:solidFill>
              </a:rPr>
              <a:t>predictive quality</a:t>
            </a:r>
            <a:r>
              <a:rPr lang="en-US" sz="1800" dirty="0">
                <a:solidFill>
                  <a:schemeClr val="tx1"/>
                </a:solidFill>
              </a:rPr>
              <a:t> of a language model. </a:t>
            </a:r>
          </a:p>
          <a:p>
            <a:r>
              <a:rPr lang="en-US" dirty="0">
                <a:solidFill>
                  <a:srgbClr val="C00000"/>
                </a:solidFill>
              </a:rPr>
              <a:t>Minimizing </a:t>
            </a:r>
            <a:r>
              <a:rPr lang="en-US" dirty="0">
                <a:solidFill>
                  <a:schemeClr val="tx1"/>
                </a:solidFill>
              </a:rPr>
              <a:t>perplexity is the same as </a:t>
            </a:r>
            <a:r>
              <a:rPr lang="en-US" dirty="0">
                <a:solidFill>
                  <a:srgbClr val="C00000"/>
                </a:solidFill>
              </a:rPr>
              <a:t>maximizing </a:t>
            </a:r>
            <a:r>
              <a:rPr lang="en-US" dirty="0">
                <a:solidFill>
                  <a:schemeClr val="tx1"/>
                </a:solidFill>
              </a:rPr>
              <a:t>probability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74986E-09F5-C70D-1CE1-02748DA8DE0B}"/>
                  </a:ext>
                </a:extLst>
              </p:cNvPr>
              <p:cNvSpPr txBox="1"/>
              <p:nvPr/>
            </p:nvSpPr>
            <p:spPr>
              <a:xfrm>
                <a:off x="1823324" y="2000702"/>
                <a:ext cx="5330350" cy="996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𝐏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  <a:p>
                <a:pPr algn="r"/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74986E-09F5-C70D-1CE1-02748DA8D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324" y="2000702"/>
                <a:ext cx="5330350" cy="996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2124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A1EB2-ED8F-7E23-B5A2-6CE8E6498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“Is Typesetting Mandatory?” No, but …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5AB8B9F-02F2-0BEE-C683-59275C309141}"/>
              </a:ext>
            </a:extLst>
          </p:cNvPr>
          <p:cNvSpPr txBox="1">
            <a:spLocks/>
          </p:cNvSpPr>
          <p:nvPr/>
        </p:nvSpPr>
        <p:spPr>
          <a:xfrm>
            <a:off x="311700" y="1366484"/>
            <a:ext cx="8520600" cy="3777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</a:t>
            </a:r>
            <a:r>
              <a:rPr lang="en-US" b="1" dirty="0"/>
              <a:t>10x strongly</a:t>
            </a:r>
            <a:r>
              <a:rPr lang="en-US" dirty="0"/>
              <a:t> recommended. </a:t>
            </a:r>
          </a:p>
          <a:p>
            <a:r>
              <a:rPr lang="en-US" dirty="0"/>
              <a:t>It is a must-have skill if you’re considering going to any research field.</a:t>
            </a:r>
          </a:p>
          <a:p>
            <a:endParaRPr lang="en-US" dirty="0"/>
          </a:p>
        </p:txBody>
      </p:sp>
      <p:pic>
        <p:nvPicPr>
          <p:cNvPr id="11" name="Content Placeholder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D95116B-145A-295F-3F34-EEEDFE398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076" y="959031"/>
            <a:ext cx="6128619" cy="33428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4348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6A026-54CF-66E6-1758-A65C03FB8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Metric for Language Modeling: Perplexity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A79C9D-9ECD-E6CC-4AAF-9A86B65C6C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rgbClr val="C00000"/>
                    </a:solidFill>
                  </a:rPr>
                  <a:t>Perplexity</a:t>
                </a:r>
                <a:r>
                  <a:rPr lang="en-US" dirty="0"/>
                  <a:t> is the inverse probability of the test set, normalized by the number of words: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solidFill>
                      <a:schemeClr val="tx1"/>
                    </a:solidFill>
                  </a:rPr>
                  <a:t>Quiz:</a:t>
                </a:r>
                <a:r>
                  <a:rPr lang="en-US" dirty="0">
                    <a:solidFill>
                      <a:schemeClr val="tx1"/>
                    </a:solidFill>
                  </a:rPr>
                  <a:t> let’s suppose we have a sentence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it’s fixed. Our model will correctly guess each word with probability 1/5. What is perplexity of our model?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A79C9D-9ECD-E6CC-4AAF-9A86B65C6C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B1DC4F-FBC5-4F38-DB04-20EAE6CD9565}"/>
                  </a:ext>
                </a:extLst>
              </p:cNvPr>
              <p:cNvSpPr txBox="1"/>
              <p:nvPr/>
            </p:nvSpPr>
            <p:spPr>
              <a:xfrm>
                <a:off x="1231065" y="3887341"/>
                <a:ext cx="5330350" cy="1082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1/5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sup>
                    </m:sSup>
                    <m:r>
                      <a:rPr lang="en-US" sz="2400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</a:t>
                </a:r>
              </a:p>
              <a:p>
                <a:pPr algn="r"/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B1DC4F-FBC5-4F38-DB04-20EAE6CD9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065" y="3887341"/>
                <a:ext cx="5330350" cy="1082219"/>
              </a:xfrm>
              <a:prstGeom prst="rect">
                <a:avLst/>
              </a:prstGeom>
              <a:blipFill>
                <a:blip r:embed="rId3"/>
                <a:stretch>
                  <a:fillRect r="-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6EDB875-1BE3-8918-E42E-79BCC03A6453}"/>
              </a:ext>
            </a:extLst>
          </p:cNvPr>
          <p:cNvSpPr txBox="1"/>
          <p:nvPr/>
        </p:nvSpPr>
        <p:spPr>
          <a:xfrm>
            <a:off x="6762181" y="3996849"/>
            <a:ext cx="2191090" cy="926992"/>
          </a:xfrm>
          <a:prstGeom prst="wedgeRoundRectCallout">
            <a:avLst>
              <a:gd name="adj1" fmla="val -58518"/>
              <a:gd name="adj2" fmla="val 6776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1800" b="1" dirty="0">
                <a:latin typeface="Corbel" panose="020B0503020204020204" pitchFamily="34" charset="0"/>
                <a:cs typeface="Arial"/>
              </a:rPr>
              <a:t>Intuition: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 the model is indecisive among 5 choices.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C3D3BE-1496-B273-6F15-A100ECA50CD8}"/>
                  </a:ext>
                </a:extLst>
              </p:cNvPr>
              <p:cNvSpPr txBox="1"/>
              <p:nvPr/>
            </p:nvSpPr>
            <p:spPr>
              <a:xfrm>
                <a:off x="1823324" y="2000702"/>
                <a:ext cx="5330350" cy="996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𝐏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  <a:p>
                <a:pPr algn="r"/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C3D3BE-1496-B273-6F15-A100ECA50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324" y="2000702"/>
                <a:ext cx="5330350" cy="996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33482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6A026-54CF-66E6-1758-A65C03FB8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Metric for Language Modeling: Perplexity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79C9D-9ECD-E6CC-4AAF-9A86B65C6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Perplexity</a:t>
            </a:r>
            <a:r>
              <a:rPr lang="en-US" dirty="0"/>
              <a:t> is the inverse probability of the test set, normalized by the number of words: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74986E-09F5-C70D-1CE1-02748DA8DE0B}"/>
                  </a:ext>
                </a:extLst>
              </p:cNvPr>
              <p:cNvSpPr txBox="1"/>
              <p:nvPr/>
            </p:nvSpPr>
            <p:spPr>
              <a:xfrm>
                <a:off x="1691914" y="1699552"/>
                <a:ext cx="5330350" cy="3524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𝐏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240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𝐏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, …,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rad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nary>
                            <m:naryPr>
                              <m:chr m:val="∏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𝐏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&lt;</m:t>
                                          </m:r>
                                          <m:r>
                                            <a:rPr lang="en-US" sz="240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rad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  <a:p>
                <a:pPr algn="r"/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74986E-09F5-C70D-1CE1-02748DA8D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14" y="1699552"/>
                <a:ext cx="5330350" cy="3524747"/>
              </a:xfrm>
              <a:prstGeom prst="rect">
                <a:avLst/>
              </a:prstGeom>
              <a:blipFill>
                <a:blip r:embed="rId2"/>
                <a:stretch>
                  <a:fillRect b="-34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6F0BDF5-8A81-F389-CA31-22B55D4A152C}"/>
              </a:ext>
            </a:extLst>
          </p:cNvPr>
          <p:cNvSpPr txBox="1"/>
          <p:nvPr/>
        </p:nvSpPr>
        <p:spPr>
          <a:xfrm>
            <a:off x="7591710" y="3780221"/>
            <a:ext cx="13989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(the chain rule)</a:t>
            </a:r>
          </a:p>
        </p:txBody>
      </p:sp>
    </p:spTree>
    <p:extLst>
      <p:ext uri="{BB962C8B-B14F-4D97-AF65-F5344CB8AC3E}">
        <p14:creationId xmlns:p14="http://schemas.microsoft.com/office/powerpoint/2010/main" val="28460942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6A026-54CF-66E6-1758-A65C03FB8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Metric for Language Modeling: Perplexity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79C9D-9ECD-E6CC-4AAF-9A86B65C6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Perplexity</a:t>
            </a:r>
            <a:r>
              <a:rPr lang="en-US" dirty="0"/>
              <a:t> for n-grams:</a:t>
            </a:r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r>
              <a:rPr lang="en-US" dirty="0"/>
              <a:t>Bi-grams: 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Tri-grams: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74986E-09F5-C70D-1CE1-02748DA8DE0B}"/>
                  </a:ext>
                </a:extLst>
              </p:cNvPr>
              <p:cNvSpPr txBox="1"/>
              <p:nvPr/>
            </p:nvSpPr>
            <p:spPr>
              <a:xfrm>
                <a:off x="1096458" y="1527666"/>
                <a:ext cx="6951083" cy="1529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nary>
                            <m:naryPr>
                              <m:chr m:val="∏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𝐏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rad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74986E-09F5-C70D-1CE1-02748DA8D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458" y="1527666"/>
                <a:ext cx="6951083" cy="1529201"/>
              </a:xfrm>
              <a:prstGeom prst="rect">
                <a:avLst/>
              </a:prstGeom>
              <a:blipFill>
                <a:blip r:embed="rId2"/>
                <a:stretch>
                  <a:fillRect t="-61983" b="-10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BC0901-035C-DC15-F617-91C96A1AFB88}"/>
                  </a:ext>
                </a:extLst>
              </p:cNvPr>
              <p:cNvSpPr txBox="1"/>
              <p:nvPr/>
            </p:nvSpPr>
            <p:spPr>
              <a:xfrm>
                <a:off x="1474264" y="3136424"/>
                <a:ext cx="6951083" cy="1529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nary>
                            <m:naryPr>
                              <m:chr m:val="∏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𝐏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sz="240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rad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BC0901-035C-DC15-F617-91C96A1AF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64" y="3136424"/>
                <a:ext cx="6951083" cy="1529201"/>
              </a:xfrm>
              <a:prstGeom prst="rect">
                <a:avLst/>
              </a:prstGeom>
              <a:blipFill>
                <a:blip r:embed="rId3"/>
                <a:stretch>
                  <a:fillRect t="-61983" b="-104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73575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6A026-54CF-66E6-1758-A65C03FB8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Metric for Language Modeling: Perplexity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79C9D-9ECD-E6CC-4AAF-9A86B65C6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practice, we prefer to use </a:t>
            </a:r>
            <a:r>
              <a:rPr lang="en-US" dirty="0">
                <a:solidFill>
                  <a:srgbClr val="C00000"/>
                </a:solidFill>
              </a:rPr>
              <a:t>log</a:t>
            </a:r>
            <a:r>
              <a:rPr lang="en-US" dirty="0"/>
              <a:t>-probabilities  </a:t>
            </a:r>
          </a:p>
          <a:p>
            <a:r>
              <a:rPr lang="en-US" dirty="0"/>
              <a:t>We can rewrite perplexity formula in terms of log-probs: 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B23C2-8D0C-6E37-8FEF-60AA1A20FC52}"/>
              </a:ext>
            </a:extLst>
          </p:cNvPr>
          <p:cNvSpPr txBox="1"/>
          <p:nvPr/>
        </p:nvSpPr>
        <p:spPr>
          <a:xfrm>
            <a:off x="4572000" y="3064033"/>
            <a:ext cx="3302608" cy="926992"/>
          </a:xfrm>
          <a:prstGeom prst="wedgeRoundRectCallout">
            <a:avLst>
              <a:gd name="adj1" fmla="val -21215"/>
              <a:gd name="adj2" fmla="val -77099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1800" dirty="0">
                <a:latin typeface="Corbel" panose="020B0503020204020204" pitchFamily="34" charset="0"/>
                <a:cs typeface="Arial"/>
              </a:rPr>
              <a:t>Can be interpreted as cross-entropy between LM prob and language prob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D0A39F-3037-3541-AB7E-1DABE5B62082}"/>
                  </a:ext>
                </a:extLst>
              </p:cNvPr>
              <p:cNvSpPr txBox="1"/>
              <p:nvPr/>
            </p:nvSpPr>
            <p:spPr>
              <a:xfrm>
                <a:off x="468966" y="2110147"/>
                <a:ext cx="8539456" cy="615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sz="240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𝐏</m:t>
                            </m:r>
                            <m:d>
                              <m:dPr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D0A39F-3037-3541-AB7E-1DABE5B62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66" y="2110147"/>
                <a:ext cx="8539456" cy="615874"/>
              </a:xfrm>
              <a:prstGeom prst="rect">
                <a:avLst/>
              </a:prstGeom>
              <a:blipFill>
                <a:blip r:embed="rId2"/>
                <a:stretch>
                  <a:fillRect l="-445" t="-83673" r="-445" b="-13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747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6A026-54CF-66E6-1758-A65C03FB8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Metric for Language Modeling: Perplexity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A79C9D-9ECD-E6CC-4AAF-9A86B65C6C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practice, we prefer to use </a:t>
                </a:r>
                <a:r>
                  <a:rPr lang="en-US" dirty="0">
                    <a:solidFill>
                      <a:srgbClr val="C00000"/>
                    </a:solidFill>
                  </a:rPr>
                  <a:t>log</a:t>
                </a:r>
                <a:r>
                  <a:rPr lang="en-US" dirty="0"/>
                  <a:t>-probabilities  </a:t>
                </a:r>
              </a:p>
              <a:p>
                <a:r>
                  <a:rPr lang="en-US" dirty="0"/>
                  <a:t>We can rewrite perplexity formula in terms of log-probs: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solidFill>
                      <a:schemeClr val="tx1"/>
                    </a:solidFill>
                  </a:rPr>
                  <a:t>Quiz:</a:t>
                </a:r>
                <a:r>
                  <a:rPr lang="en-US" dirty="0">
                    <a:solidFill>
                      <a:schemeClr val="tx1"/>
                    </a:solidFill>
                  </a:rPr>
                  <a:t> let’s suppose we have a sentence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it’s fixed. Our model will correctly guess each word with probability 1/5. What is perplexity of our model?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A79C9D-9ECD-E6CC-4AAF-9A86B65C6C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EF05D3-6670-2EBA-176D-2715BF8A4ABF}"/>
                  </a:ext>
                </a:extLst>
              </p:cNvPr>
              <p:cNvSpPr txBox="1"/>
              <p:nvPr/>
            </p:nvSpPr>
            <p:spPr>
              <a:xfrm>
                <a:off x="468966" y="2110147"/>
                <a:ext cx="8539456" cy="615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sz="240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𝐏</m:t>
                            </m:r>
                            <m:d>
                              <m:dPr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EF05D3-6670-2EBA-176D-2715BF8A4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66" y="2110147"/>
                <a:ext cx="8539456" cy="615874"/>
              </a:xfrm>
              <a:prstGeom prst="rect">
                <a:avLst/>
              </a:prstGeom>
              <a:blipFill>
                <a:blip r:embed="rId3"/>
                <a:stretch>
                  <a:fillRect l="-445" t="-83673" r="-445" b="-13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412CF7-D0F1-A13B-53BF-7872F2F58B86}"/>
                  </a:ext>
                </a:extLst>
              </p:cNvPr>
              <p:cNvSpPr txBox="1"/>
              <p:nvPr/>
            </p:nvSpPr>
            <p:spPr>
              <a:xfrm>
                <a:off x="468966" y="4033226"/>
                <a:ext cx="8206068" cy="6202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800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i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800" i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1800" i="0">
                              <a:latin typeface="Cambria Math" panose="02040503050406030204" pitchFamily="18" charset="0"/>
                            </a:rPr>
                            <m:t>+…</m:t>
                          </m:r>
                          <m: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i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800" i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</m:d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=5 </m:t>
                      </m:r>
                    </m:oMath>
                  </m:oMathPara>
                </a14:m>
                <a:endParaRPr 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412CF7-D0F1-A13B-53BF-7872F2F58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66" y="4033226"/>
                <a:ext cx="8206068" cy="620234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189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8F81-CFE1-A3B6-3A65-CD3A8D22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Metric for Language Modeling: </a:t>
            </a:r>
            <a:r>
              <a:rPr lang="en-US" dirty="0">
                <a:solidFill>
                  <a:srgbClr val="C00000"/>
                </a:solidFill>
              </a:rPr>
              <a:t>Edge Cases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8DE51F-4685-7B9E-1C3F-0EABE3033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lvl="1" indent="0">
                  <a:lnSpc>
                    <a:spcPct val="100000"/>
                  </a:lnSpc>
                  <a:buNone/>
                </a:pPr>
                <a:endParaRPr lang="en-US" sz="1800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US" sz="1800" b="0" i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200" dirty="0">
                    <a:latin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</m:oMath>
                </a14:m>
                <a:r>
                  <a:rPr lang="en-US" sz="2200" b="0" i="0" dirty="0">
                    <a:latin typeface="Cambria Math" panose="02040503050406030204" pitchFamily="18" charset="0"/>
                  </a:rPr>
                  <a:t> </a:t>
                </a:r>
                <a:r>
                  <a:rPr lang="en-US" sz="2200" b="0" i="0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uninformative</a:t>
                </a:r>
                <a:r>
                  <a:rPr lang="en-US" sz="2200" b="0" i="0" dirty="0">
                    <a:latin typeface="Cambria Math" panose="02040503050406030204" pitchFamily="18" charset="0"/>
                  </a:rPr>
                  <a:t>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br>
                  <a:rPr lang="en-US" sz="2200" b="0" i="0" dirty="0">
                    <a:latin typeface="Cambria Math" panose="02040503050406030204" pitchFamily="18" charset="0"/>
                  </a:rPr>
                </a:br>
                <a:endParaRPr lang="en-US" sz="2200" b="0" i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200" dirty="0">
                    <a:latin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</m:oMath>
                </a14:m>
                <a:r>
                  <a:rPr lang="en-US" sz="2200" dirty="0">
                    <a:latin typeface="Cambria Math" panose="02040503050406030204" pitchFamily="18" charset="0"/>
                  </a:rPr>
                  <a:t> is </a:t>
                </a:r>
                <a:r>
                  <a:rPr lang="en-US" sz="2200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exact</a:t>
                </a:r>
                <a:r>
                  <a:rPr lang="en-US" sz="2200" dirty="0">
                    <a:latin typeface="Cambria Math" panose="02040503050406030204" pitchFamily="18" charset="0"/>
                  </a:rPr>
                  <a:t>: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8DE51F-4685-7B9E-1C3F-0EABE3033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5AD647-92DB-FC04-FCED-D6F1E45C17BD}"/>
                  </a:ext>
                </a:extLst>
              </p:cNvPr>
              <p:cNvSpPr txBox="1"/>
              <p:nvPr/>
            </p:nvSpPr>
            <p:spPr>
              <a:xfrm>
                <a:off x="2211152" y="2194651"/>
                <a:ext cx="6803674" cy="6503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smtClean="0">
                        <a:latin typeface="Cambria Math" panose="02040503050406030204" pitchFamily="18" charset="0"/>
                      </a:rPr>
                      <m:t>  ⇒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</m:d>
                              </m:den>
                            </m:f>
                          </m:e>
                        </m:func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2000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5AD647-92DB-FC04-FCED-D6F1E45C1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152" y="2194651"/>
                <a:ext cx="6803674" cy="650371"/>
              </a:xfrm>
              <a:prstGeom prst="rect">
                <a:avLst/>
              </a:prstGeom>
              <a:blipFill>
                <a:blip r:embed="rId4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8C625C-04A4-FF20-618C-3399DE85E1CF}"/>
                  </a:ext>
                </a:extLst>
              </p:cNvPr>
              <p:cNvSpPr txBox="1"/>
              <p:nvPr/>
            </p:nvSpPr>
            <p:spPr>
              <a:xfrm>
                <a:off x="2381821" y="3098850"/>
                <a:ext cx="6736111" cy="5130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=1  ⇒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func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200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8C625C-04A4-FF20-618C-3399DE85E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821" y="3098850"/>
                <a:ext cx="6736111" cy="513089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5B876CA-4448-6BD5-CC8E-2FB3C41D2809}"/>
              </a:ext>
            </a:extLst>
          </p:cNvPr>
          <p:cNvSpPr/>
          <p:nvPr/>
        </p:nvSpPr>
        <p:spPr>
          <a:xfrm>
            <a:off x="787051" y="3993505"/>
            <a:ext cx="4754757" cy="740518"/>
          </a:xfrm>
          <a:prstGeom prst="roundRect">
            <a:avLst>
              <a:gd name="adj" fmla="val 5867"/>
            </a:avLst>
          </a:prstGeom>
          <a:solidFill>
            <a:srgbClr val="DCEC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i="1" dirty="0">
                <a:latin typeface="Corbel" panose="020B0503020204020204" pitchFamily="34" charset="0"/>
              </a:rPr>
              <a:t>Perplexity is a measure of model’s </a:t>
            </a:r>
            <a:r>
              <a:rPr lang="en-US" sz="1800" i="1" dirty="0">
                <a:solidFill>
                  <a:srgbClr val="C00000"/>
                </a:solidFill>
                <a:latin typeface="Corbel" panose="020B0503020204020204" pitchFamily="34" charset="0"/>
              </a:rPr>
              <a:t>uncertainty about next word </a:t>
            </a:r>
            <a:r>
              <a:rPr lang="en-US" sz="1800" i="1" dirty="0">
                <a:latin typeface="Corbel" panose="020B0503020204020204" pitchFamily="34" charset="0"/>
              </a:rPr>
              <a:t>(aka </a:t>
            </a:r>
            <a:r>
              <a:rPr lang="en-US" sz="1800" i="1" dirty="0">
                <a:solidFill>
                  <a:srgbClr val="C00000"/>
                </a:solidFill>
                <a:latin typeface="Corbel" panose="020B0503020204020204" pitchFamily="34" charset="0"/>
              </a:rPr>
              <a:t>”average branching factor”</a:t>
            </a:r>
            <a:r>
              <a:rPr lang="en-US" sz="1800" i="1" dirty="0">
                <a:latin typeface="Corbel" panose="020B0503020204020204" pitchFamily="34" charset="0"/>
              </a:rPr>
              <a:t>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B63110A-58E7-E753-FFB5-A072C7550C44}"/>
              </a:ext>
            </a:extLst>
          </p:cNvPr>
          <p:cNvSpPr/>
          <p:nvPr/>
        </p:nvSpPr>
        <p:spPr>
          <a:xfrm>
            <a:off x="6436746" y="3991025"/>
            <a:ext cx="2097024" cy="742998"/>
          </a:xfrm>
          <a:prstGeom prst="roundRect">
            <a:avLst>
              <a:gd name="adj" fmla="val 5867"/>
            </a:avLst>
          </a:prstGeom>
          <a:solidFill>
            <a:srgbClr val="DCEC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i="1" dirty="0">
                <a:latin typeface="Corbel" panose="020B0503020204020204" pitchFamily="34" charset="0"/>
              </a:rPr>
              <a:t>Perplexity ranges  between </a:t>
            </a:r>
            <a:r>
              <a:rPr lang="en-US" sz="1800" i="1" dirty="0">
                <a:solidFill>
                  <a:srgbClr val="C00000"/>
                </a:solidFill>
                <a:latin typeface="Corbel" panose="020B0503020204020204" pitchFamily="34" charset="0"/>
              </a:rPr>
              <a:t>1 </a:t>
            </a:r>
            <a:r>
              <a:rPr lang="en-US" sz="1800" i="1" dirty="0">
                <a:latin typeface="Corbel" panose="020B0503020204020204" pitchFamily="34" charset="0"/>
              </a:rPr>
              <a:t>and</a:t>
            </a:r>
            <a:r>
              <a:rPr lang="en-US" sz="1800" i="1" dirty="0">
                <a:solidFill>
                  <a:srgbClr val="C00000"/>
                </a:solidFill>
                <a:latin typeface="Corbel" panose="020B0503020204020204" pitchFamily="34" charset="0"/>
              </a:rPr>
              <a:t> |V|</a:t>
            </a:r>
            <a:r>
              <a:rPr lang="en-US" sz="1800" i="1" dirty="0">
                <a:latin typeface="Corbel" panose="020B0503020204020204" pitchFamily="34" charset="0"/>
              </a:rPr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F4A0F5-875D-6942-A512-4C2F9F7BB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65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D304BD-4909-6AF3-7CF6-6A07538F2BE8}"/>
                  </a:ext>
                </a:extLst>
              </p:cNvPr>
              <p:cNvSpPr txBox="1"/>
              <p:nvPr/>
            </p:nvSpPr>
            <p:spPr>
              <a:xfrm>
                <a:off x="474440" y="1091251"/>
                <a:ext cx="8539456" cy="615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sz="240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𝐏</m:t>
                            </m:r>
                            <m:d>
                              <m:dPr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D304BD-4909-6AF3-7CF6-6A07538F2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40" y="1091251"/>
                <a:ext cx="8539456" cy="615874"/>
              </a:xfrm>
              <a:prstGeom prst="rect">
                <a:avLst/>
              </a:prstGeom>
              <a:blipFill>
                <a:blip r:embed="rId6"/>
                <a:stretch>
                  <a:fillRect l="-594" t="-80000" r="-446" b="-1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401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  <p:bldP spid="9" grpId="0" animBg="1"/>
      <p:bldP spid="1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B1446-A242-68A2-2963-4A7B8031F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Lower perplexity == Better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AD2CD-D516-6106-59AB-C46FF63A1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38 million words, test 1.5	million words, Wall	Street Journal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61074F7-FE36-980A-3911-CAE1DF7EEA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477624"/>
              </p:ext>
            </p:extLst>
          </p:nvPr>
        </p:nvGraphicFramePr>
        <p:xfrm>
          <a:off x="366856" y="2330221"/>
          <a:ext cx="8037960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09490">
                  <a:extLst>
                    <a:ext uri="{9D8B030D-6E8A-4147-A177-3AD203B41FA5}">
                      <a16:colId xmlns:a16="http://schemas.microsoft.com/office/drawing/2014/main" val="2350627623"/>
                    </a:ext>
                  </a:extLst>
                </a:gridCol>
                <a:gridCol w="2009490">
                  <a:extLst>
                    <a:ext uri="{9D8B030D-6E8A-4147-A177-3AD203B41FA5}">
                      <a16:colId xmlns:a16="http://schemas.microsoft.com/office/drawing/2014/main" val="2067441801"/>
                    </a:ext>
                  </a:extLst>
                </a:gridCol>
                <a:gridCol w="2009490">
                  <a:extLst>
                    <a:ext uri="{9D8B030D-6E8A-4147-A177-3AD203B41FA5}">
                      <a16:colId xmlns:a16="http://schemas.microsoft.com/office/drawing/2014/main" val="3076776766"/>
                    </a:ext>
                  </a:extLst>
                </a:gridCol>
                <a:gridCol w="2009490">
                  <a:extLst>
                    <a:ext uri="{9D8B030D-6E8A-4147-A177-3AD203B41FA5}">
                      <a16:colId xmlns:a16="http://schemas.microsoft.com/office/drawing/2014/main" val="9809061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FFFFF"/>
                          </a:solidFill>
                        </a:rPr>
                        <a:t>N-</a:t>
                      </a:r>
                      <a:r>
                        <a:rPr lang="en-US" sz="2400" b="1" spc="-50" dirty="0">
                          <a:solidFill>
                            <a:srgbClr val="FFFFFF"/>
                          </a:solidFill>
                        </a:rPr>
                        <a:t>gram </a:t>
                      </a:r>
                      <a:r>
                        <a:rPr lang="en-US" sz="2400" b="1" spc="-10" dirty="0">
                          <a:solidFill>
                            <a:srgbClr val="FFFFFF"/>
                          </a:solidFill>
                        </a:rPr>
                        <a:t>Order</a:t>
                      </a:r>
                      <a:endParaRPr lang="en-US" sz="2400" dirty="0">
                        <a:latin typeface="Trebuchet MS"/>
                        <a:cs typeface="Trebuchet M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Unigram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Bigram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Trigram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5085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spc="-10" dirty="0">
                          <a:latin typeface="Trebuchet MS"/>
                          <a:cs typeface="Trebuchet MS"/>
                        </a:rPr>
                        <a:t>Perplexity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pc="-25" dirty="0">
                          <a:latin typeface="Trebuchet MS"/>
                          <a:cs typeface="Trebuchet MS"/>
                        </a:rPr>
                        <a:t>962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pc="-25" dirty="0">
                          <a:latin typeface="Trebuchet MS"/>
                          <a:cs typeface="Trebuchet MS"/>
                        </a:rPr>
                        <a:t>170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pc="-25" dirty="0">
                          <a:latin typeface="Trebuchet MS"/>
                          <a:cs typeface="Trebuchet MS"/>
                        </a:rPr>
                        <a:t>109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209033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20ED4D3-C8D6-D6AD-A12B-C382A0898F16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[Mohit </a:t>
            </a:r>
            <a:r>
              <a:rPr lang="en-US" sz="1000" dirty="0" err="1">
                <a:latin typeface="Corbel" panose="020B0503020204020204" pitchFamily="34" charset="0"/>
              </a:rPr>
              <a:t>Iyyer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8849805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51543-5B6B-4723-D5D8-EFC27740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Should One Deal With Zeros?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DDCA69-FEBA-CDE7-83A4-CE0F5E8558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sz="1800" smtClean="0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8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ppl would go 🤯 !! (division by zero)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DDCA69-FEBA-CDE7-83A4-CE0F5E855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DD9AED-A457-4CBF-3FCF-93EFBC99B19C}"/>
                  </a:ext>
                </a:extLst>
              </p:cNvPr>
              <p:cNvSpPr txBox="1"/>
              <p:nvPr/>
            </p:nvSpPr>
            <p:spPr>
              <a:xfrm>
                <a:off x="1596093" y="1087035"/>
                <a:ext cx="5560319" cy="1529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nary>
                            <m:naryPr>
                              <m:chr m:val="∏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𝐏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&lt;</m:t>
                                          </m:r>
                                          <m:r>
                                            <a:rPr lang="en-US" sz="240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DD9AED-A457-4CBF-3FCF-93EFBC99B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093" y="1087035"/>
                <a:ext cx="5560319" cy="1529201"/>
              </a:xfrm>
              <a:prstGeom prst="rect">
                <a:avLst/>
              </a:prstGeom>
              <a:blipFill>
                <a:blip r:embed="rId3"/>
                <a:stretch>
                  <a:fillRect t="-61157" b="-10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99027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51543-5B6B-4723-D5D8-EFC27740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Should One Deal With Zeros?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DCA69-FEBA-CDE7-83A4-CE0F5E855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Actually, how common are zero-probabilities? 🤔</a:t>
            </a:r>
          </a:p>
          <a:p>
            <a:r>
              <a:rPr lang="en-US" b="1" dirty="0">
                <a:solidFill>
                  <a:schemeClr val="tx1"/>
                </a:solidFill>
              </a:rPr>
              <a:t>Example:</a:t>
            </a:r>
            <a:r>
              <a:rPr lang="en-US" dirty="0">
                <a:solidFill>
                  <a:schemeClr val="tx1"/>
                </a:solidFill>
              </a:rPr>
              <a:t> Shakespeare as text corpus 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n=884,647 tokens (the length of Shakespeare writing), 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|V|=29,066 (the size vocab used by </a:t>
            </a:r>
            <a:r>
              <a:rPr lang="en-US" sz="1600" dirty="0" err="1">
                <a:solidFill>
                  <a:schemeClr val="tx1"/>
                </a:solidFill>
              </a:rPr>
              <a:t>Shakespear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Shakespeare produced ~300,000 bigrams 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Out of |V|^2= 844 million possible bigrams (some of them don’t make sense, but ok!)</a:t>
            </a:r>
          </a:p>
          <a:p>
            <a:r>
              <a:rPr lang="en-US" dirty="0">
                <a:solidFill>
                  <a:schemeClr val="tx1"/>
                </a:solidFill>
              </a:rPr>
              <a:t>So, </a:t>
            </a:r>
            <a:r>
              <a:rPr lang="en-US" dirty="0">
                <a:solidFill>
                  <a:srgbClr val="C00000"/>
                </a:solidFill>
              </a:rPr>
              <a:t>99.96%</a:t>
            </a:r>
            <a:r>
              <a:rPr lang="en-US" dirty="0">
                <a:solidFill>
                  <a:schemeClr val="tx1"/>
                </a:solidFill>
              </a:rPr>
              <a:t> of the possible bigrams are </a:t>
            </a:r>
            <a:r>
              <a:rPr lang="en-US" dirty="0">
                <a:solidFill>
                  <a:srgbClr val="C00000"/>
                </a:solidFill>
              </a:rPr>
              <a:t>never seen </a:t>
            </a:r>
            <a:r>
              <a:rPr lang="en-US" dirty="0">
                <a:solidFill>
                  <a:schemeClr val="tx1"/>
                </a:solidFill>
              </a:rPr>
              <a:t>(have zero entries in the table)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F6C711-1466-87F8-6A53-2024EEB8A8E1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[Mohit </a:t>
            </a:r>
            <a:r>
              <a:rPr lang="en-US" sz="1000" dirty="0" err="1">
                <a:latin typeface="Corbel" panose="020B0503020204020204" pitchFamily="34" charset="0"/>
              </a:rPr>
              <a:t>Iyyer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3897723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51543-5B6B-4723-D5D8-EFC27740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Should One Deal With Zeros?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DCA69-FEBA-CDE7-83A4-CE0F5E855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200" b="1" dirty="0">
                <a:solidFill>
                  <a:schemeClr val="tx1"/>
                </a:solidFill>
              </a:rPr>
              <a:t>Training set:				Test set:</a:t>
            </a:r>
          </a:p>
          <a:p>
            <a:pPr marL="114300" indent="0">
              <a:buNone/>
            </a:pPr>
            <a:endParaRPr lang="en-US" sz="3200" b="1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F6C711-1466-87F8-6A53-2024EEB8A8E1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[Dan </a:t>
            </a:r>
            <a:r>
              <a:rPr lang="en-US" sz="1000" dirty="0" err="1">
                <a:latin typeface="Corbel" panose="020B0503020204020204" pitchFamily="34" charset="0"/>
              </a:rPr>
              <a:t>Jurafsky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888136-34E7-8680-5DE2-39694A42BD13}"/>
              </a:ext>
            </a:extLst>
          </p:cNvPr>
          <p:cNvSpPr txBox="1"/>
          <p:nvPr/>
        </p:nvSpPr>
        <p:spPr>
          <a:xfrm>
            <a:off x="539332" y="2094696"/>
            <a:ext cx="453093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denied the allegations</a:t>
            </a:r>
          </a:p>
          <a:p>
            <a:pPr marL="11430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denied the reports</a:t>
            </a:r>
          </a:p>
          <a:p>
            <a:pPr marL="11430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denied the claims</a:t>
            </a:r>
          </a:p>
          <a:p>
            <a:pPr marL="11430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denied the request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7AC65B-FDAB-E7F2-1CF9-3533CE533EA8}"/>
              </a:ext>
            </a:extLst>
          </p:cNvPr>
          <p:cNvSpPr txBox="1"/>
          <p:nvPr/>
        </p:nvSpPr>
        <p:spPr>
          <a:xfrm>
            <a:off x="4971708" y="2412809"/>
            <a:ext cx="45309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denied the offer</a:t>
            </a:r>
          </a:p>
          <a:p>
            <a:pPr marL="11430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denied the load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B8009A-56D9-DF41-2892-C9F49A232826}"/>
              </a:ext>
            </a:extLst>
          </p:cNvPr>
          <p:cNvSpPr txBox="1"/>
          <p:nvPr/>
        </p:nvSpPr>
        <p:spPr>
          <a:xfrm>
            <a:off x="2195655" y="3837136"/>
            <a:ext cx="47526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Corbel" panose="020B0503020204020204" pitchFamily="34" charset="0"/>
              </a:rPr>
              <a:t>P</a:t>
            </a:r>
            <a:r>
              <a:rPr lang="en-US" sz="2800" dirty="0">
                <a:latin typeface="Corbel" panose="020B0503020204020204" pitchFamily="34" charset="0"/>
              </a:rPr>
              <a:t>(offer| denied the) = 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10692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A1EB2-ED8F-7E23-B5A2-6CE8E6498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“Is Typesetting Mandatory?"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5AB8B9F-02F2-0BEE-C683-59275C309141}"/>
              </a:ext>
            </a:extLst>
          </p:cNvPr>
          <p:cNvSpPr txBox="1">
            <a:spLocks/>
          </p:cNvSpPr>
          <p:nvPr/>
        </p:nvSpPr>
        <p:spPr>
          <a:xfrm>
            <a:off x="311700" y="1366484"/>
            <a:ext cx="8520600" cy="3777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Creating a document in Overleaf - Overleaf, Online LaTeX Editor">
            <a:extLst>
              <a:ext uri="{FF2B5EF4-FFF2-40B4-BE49-F238E27FC236}">
                <a16:creationId xmlns:a16="http://schemas.microsoft.com/office/drawing/2014/main" id="{264FADB6-F605-0F1F-85F5-487772AFD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849" y="958633"/>
            <a:ext cx="6764468" cy="344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24A9976-8FA2-F8C1-9FBD-86C5836C809E}"/>
              </a:ext>
            </a:extLst>
          </p:cNvPr>
          <p:cNvSpPr txBox="1">
            <a:spLocks/>
          </p:cNvSpPr>
          <p:nvPr/>
        </p:nvSpPr>
        <p:spPr>
          <a:xfrm>
            <a:off x="464100" y="1552440"/>
            <a:ext cx="8520600" cy="3777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 back to Overleaf home and ”copy” the homework template. </a:t>
            </a:r>
          </a:p>
        </p:txBody>
      </p:sp>
    </p:spTree>
    <p:extLst>
      <p:ext uri="{BB962C8B-B14F-4D97-AF65-F5344CB8AC3E}">
        <p14:creationId xmlns:p14="http://schemas.microsoft.com/office/powerpoint/2010/main" val="2624738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51543-5B6B-4723-D5D8-EFC27740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Should One Deal With Zeros? Smoothing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F6C711-1466-87F8-6A53-2024EEB8A8E1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[Dan Klein] 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3D6CC00D-78B0-A1AB-41D2-6A307549F62A}"/>
              </a:ext>
            </a:extLst>
          </p:cNvPr>
          <p:cNvSpPr txBox="1">
            <a:spLocks/>
          </p:cNvSpPr>
          <p:nvPr/>
        </p:nvSpPr>
        <p:spPr>
          <a:xfrm>
            <a:off x="175214" y="1152475"/>
            <a:ext cx="5053840" cy="3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When we have </a:t>
            </a:r>
            <a:r>
              <a:rPr lang="en-US" dirty="0">
                <a:solidFill>
                  <a:srgbClr val="C00000"/>
                </a:solidFill>
              </a:rPr>
              <a:t>sparse statistics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3 allegations, 2 reports, 1 claims, 1 request = 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7 total</a:t>
            </a:r>
          </a:p>
          <a:p>
            <a:pPr marL="114300" indent="0">
              <a:buNone/>
            </a:pP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Steal probability</a:t>
            </a:r>
            <a:r>
              <a:rPr lang="en-US" dirty="0">
                <a:solidFill>
                  <a:schemeClr val="tx1"/>
                </a:solidFill>
              </a:rPr>
              <a:t> mass to generalize better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2.5 allegations, 1.5 reports, 0.5 claims, 0.5 request, 2 other = 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7 total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4D342E9-2EA0-AC04-0757-84595E788ABF}"/>
                  </a:ext>
                </a:extLst>
              </p:cNvPr>
              <p:cNvSpPr txBox="1"/>
              <p:nvPr/>
            </p:nvSpPr>
            <p:spPr>
              <a:xfrm>
                <a:off x="5713631" y="1055169"/>
                <a:ext cx="286639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count</m:t>
                      </m:r>
                      <m:r>
                        <a:rPr lang="en-US" sz="16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1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“</m:t>
                      </m:r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denied</m:t>
                      </m:r>
                      <m:r>
                        <a:rPr lang="en-US" sz="1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16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”)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4D342E9-2EA0-AC04-0757-84595E788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631" y="1055169"/>
                <a:ext cx="2866398" cy="338554"/>
              </a:xfrm>
              <a:prstGeom prst="rect">
                <a:avLst/>
              </a:prstGeom>
              <a:blipFill>
                <a:blip r:embed="rId2"/>
                <a:stretch>
                  <a:fillRect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3" name="Content Placeholder 72" descr="Chart, bar chart&#10;&#10;Description automatically generated">
            <a:extLst>
              <a:ext uri="{FF2B5EF4-FFF2-40B4-BE49-F238E27FC236}">
                <a16:creationId xmlns:a16="http://schemas.microsoft.com/office/drawing/2014/main" id="{E9ECBC4B-0513-8DDE-31C6-D4055CA13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50512" y="1393723"/>
            <a:ext cx="3481788" cy="3416300"/>
          </a:xfrm>
        </p:spPr>
      </p:pic>
    </p:spTree>
    <p:extLst>
      <p:ext uri="{BB962C8B-B14F-4D97-AF65-F5344CB8AC3E}">
        <p14:creationId xmlns:p14="http://schemas.microsoft.com/office/powerpoint/2010/main" val="40223654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18B2A-BB13-61B1-0EB4-DB39489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 Thus Far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6E66B-A8E8-E4F4-C90B-3CF67DEDA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699" y="1152475"/>
            <a:ext cx="8668037" cy="34164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Language Models (LM):</a:t>
            </a:r>
            <a:r>
              <a:rPr lang="en-US" dirty="0">
                <a:solidFill>
                  <a:schemeClr val="tx1"/>
                </a:solidFill>
              </a:rPr>
              <a:t> distributions over language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N-gram:</a:t>
            </a:r>
            <a:r>
              <a:rPr lang="en-US" dirty="0">
                <a:solidFill>
                  <a:schemeClr val="tx1"/>
                </a:solidFill>
              </a:rPr>
              <a:t> language modeling via counting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Challenge </a:t>
            </a:r>
            <a:r>
              <a:rPr lang="en-US" dirty="0">
                <a:solidFill>
                  <a:schemeClr val="tx1"/>
                </a:solidFill>
              </a:rPr>
              <a:t>with </a:t>
            </a:r>
            <a:r>
              <a:rPr lang="en-US" dirty="0">
                <a:solidFill>
                  <a:srgbClr val="C00000"/>
                </a:solidFill>
              </a:rPr>
              <a:t>large</a:t>
            </a:r>
            <a:r>
              <a:rPr lang="en-US" dirty="0">
                <a:solidFill>
                  <a:schemeClr val="tx1"/>
                </a:solidFill>
              </a:rPr>
              <a:t> N’s: </a:t>
            </a:r>
            <a:r>
              <a:rPr lang="en-US" dirty="0">
                <a:solidFill>
                  <a:srgbClr val="C00000"/>
                </a:solidFill>
              </a:rPr>
              <a:t>sparsity</a:t>
            </a:r>
            <a:r>
              <a:rPr lang="en-US" dirty="0">
                <a:solidFill>
                  <a:schemeClr val="tx1"/>
                </a:solidFill>
              </a:rPr>
              <a:t> problem — many zero counts/probs. </a:t>
            </a:r>
          </a:p>
          <a:p>
            <a:r>
              <a:rPr lang="en-US" dirty="0">
                <a:solidFill>
                  <a:srgbClr val="C00000"/>
                </a:solidFill>
              </a:rPr>
              <a:t>Challenge</a:t>
            </a:r>
            <a:r>
              <a:rPr lang="en-US" dirty="0">
                <a:solidFill>
                  <a:schemeClr val="tx1"/>
                </a:solidFill>
              </a:rPr>
              <a:t> with </a:t>
            </a:r>
            <a:r>
              <a:rPr lang="en-US" dirty="0">
                <a:solidFill>
                  <a:srgbClr val="C00000"/>
                </a:solidFill>
              </a:rPr>
              <a:t>small</a:t>
            </a:r>
            <a:r>
              <a:rPr lang="en-US" dirty="0">
                <a:solidFill>
                  <a:schemeClr val="tx1"/>
                </a:solidFill>
              </a:rPr>
              <a:t> N’s: not very informative and lack of long-range dependencies. 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8059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N-Gram Language Models, A Historical Highlight </a:t>
            </a:r>
            <a:endParaRPr dirty="0"/>
          </a:p>
        </p:txBody>
      </p:sp>
      <p:sp>
        <p:nvSpPr>
          <p:cNvPr id="286" name="Google Shape;286;p4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42900"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en" dirty="0"/>
              <a:t>Probabilistic n-gram models of text generation </a:t>
            </a:r>
            <a:r>
              <a:rPr lang="en" sz="14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Jelinek+ 1980’s, …]</a:t>
            </a:r>
            <a:endParaRPr lang="en" dirty="0"/>
          </a:p>
          <a:p>
            <a:pPr marL="914400" lvl="1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Applications: Speech Recognition, Machine Translation</a:t>
            </a:r>
          </a:p>
          <a:p>
            <a:pPr marL="914400" lvl="1" indent="-342900">
              <a:spcBef>
                <a:spcPts val="0"/>
              </a:spcBef>
              <a:buSzPts val="1800"/>
              <a:buChar char="●"/>
            </a:pPr>
            <a:endParaRPr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A577478-D1C1-D771-ED20-9A62BD810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323" y="2085405"/>
            <a:ext cx="7188926" cy="278345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21910C-554B-D41F-8660-404247A94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3216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A520-CFB2-75E8-3EAD-FDDB99657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Chapter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E67F7-BFC3-5C68-93F5-C23BA66F3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Language modeling: definitions and history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Language modeling with counting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Measuring language modeling quality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Language Modeling with feed-forward networks 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0652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From Counting (N-Gram) to Neural Models</a:t>
            </a:r>
            <a:endParaRPr dirty="0"/>
          </a:p>
        </p:txBody>
      </p:sp>
      <p:sp>
        <p:nvSpPr>
          <p:cNvPr id="286" name="Google Shape;286;p4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42900"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en" dirty="0"/>
              <a:t>Probabilistic n-gram models of text generation </a:t>
            </a:r>
            <a:r>
              <a:rPr lang="en" sz="14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Jelinek+ 1980’s, …]</a:t>
            </a:r>
            <a:endParaRPr lang="en" dirty="0"/>
          </a:p>
          <a:p>
            <a:pPr marL="914400" lvl="1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Applications: Speech Recognition, Machine Translation</a:t>
            </a:r>
            <a:br>
              <a:rPr lang="en" dirty="0"/>
            </a:br>
            <a:endParaRPr lang="en" dirty="0"/>
          </a:p>
          <a:p>
            <a:pPr marL="457200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“Shallow” statistical/neural language models (2000’s) </a:t>
            </a:r>
            <a:r>
              <a:rPr lang="en" sz="14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Bengio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+ 1999 &amp; 2001, …]</a:t>
            </a:r>
            <a:endParaRPr lang="en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FCA2F24B-3B70-59F7-4DE2-F366BC2F7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903" y="2617190"/>
            <a:ext cx="5642681" cy="2150073"/>
          </a:xfrm>
          <a:prstGeom prst="rect">
            <a:avLst/>
          </a:prstGeom>
        </p:spPr>
      </p:pic>
      <p:sp>
        <p:nvSpPr>
          <p:cNvPr id="7" name="Google Shape;312;p51">
            <a:extLst>
              <a:ext uri="{FF2B5EF4-FFF2-40B4-BE49-F238E27FC236}">
                <a16:creationId xmlns:a16="http://schemas.microsoft.com/office/drawing/2014/main" id="{4336C621-F8F6-F30D-473D-74EDD6BA2B19}"/>
              </a:ext>
            </a:extLst>
          </p:cNvPr>
          <p:cNvSpPr txBox="1"/>
          <p:nvPr/>
        </p:nvSpPr>
        <p:spPr>
          <a:xfrm>
            <a:off x="573456" y="2974115"/>
            <a:ext cx="147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Corbel" panose="020B0503020204020204" pitchFamily="34" charset="0"/>
                <a:ea typeface="Source Sans Pro"/>
                <a:cs typeface="Source Sans Pro"/>
                <a:sym typeface="Source Sans Pro"/>
              </a:rPr>
              <a:t>NeurIPS</a:t>
            </a:r>
            <a:r>
              <a:rPr lang="en" dirty="0">
                <a:latin typeface="Corbel" panose="020B0503020204020204" pitchFamily="34" charset="0"/>
                <a:ea typeface="Source Sans Pro"/>
                <a:cs typeface="Source Sans Pro"/>
                <a:sym typeface="Source Sans Pro"/>
              </a:rPr>
              <a:t> 2000</a:t>
            </a:r>
            <a:endParaRPr dirty="0">
              <a:latin typeface="Corbel" panose="020B0503020204020204" pitchFamily="34" charset="0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6F66FD-A2B3-C59B-9B50-F4DFDAC28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8491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CBB357-581A-AEE8-334F-B64DF7996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the embeddings of the context, predict the word on the right side. </a:t>
            </a:r>
          </a:p>
          <a:p>
            <a:pPr lvl="1"/>
            <a:r>
              <a:rPr lang="en-US" dirty="0"/>
              <a:t>Dropping the right context for simplicity -- not a fundamental limitation. </a:t>
            </a:r>
          </a:p>
          <a:p>
            <a:endParaRPr lang="en-US" dirty="0"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4753305" y="4073918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3028632" y="4085347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30BE311-72EF-FDB4-B344-A52ECC5DBAC8}"/>
              </a:ext>
            </a:extLst>
          </p:cNvPr>
          <p:cNvCxnSpPr>
            <a:stCxn id="11" idx="0"/>
            <a:endCxn id="13" idx="0"/>
          </p:cNvCxnSpPr>
          <p:nvPr/>
        </p:nvCxnSpPr>
        <p:spPr>
          <a:xfrm rot="16200000" flipV="1">
            <a:off x="5123895" y="3168976"/>
            <a:ext cx="5716" cy="1815599"/>
          </a:xfrm>
          <a:prstGeom prst="curvedConnector3">
            <a:avLst>
              <a:gd name="adj1" fmla="val 9123216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1512D110-D854-9BC4-2B54-873D891C8E92}"/>
              </a:ext>
            </a:extLst>
          </p:cNvPr>
          <p:cNvCxnSpPr>
            <a:cxnSpLocks/>
            <a:stCxn id="11" idx="0"/>
            <a:endCxn id="12" idx="0"/>
          </p:cNvCxnSpPr>
          <p:nvPr/>
        </p:nvCxnSpPr>
        <p:spPr>
          <a:xfrm rot="16200000" flipV="1">
            <a:off x="5573951" y="3619032"/>
            <a:ext cx="5716" cy="915487"/>
          </a:xfrm>
          <a:prstGeom prst="curvedConnector3">
            <a:avLst>
              <a:gd name="adj1" fmla="val 4099300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2245162" y="4085347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AC011FE-C113-9CDF-4F7C-0B0EA0E37A4E}"/>
              </a:ext>
            </a:extLst>
          </p:cNvPr>
          <p:cNvCxnSpPr>
            <a:cxnSpLocks/>
            <a:stCxn id="11" idx="0"/>
            <a:endCxn id="14" idx="0"/>
          </p:cNvCxnSpPr>
          <p:nvPr/>
        </p:nvCxnSpPr>
        <p:spPr>
          <a:xfrm rot="16200000" flipH="1" flipV="1">
            <a:off x="4678883" y="2729677"/>
            <a:ext cx="5713" cy="2705625"/>
          </a:xfrm>
          <a:prstGeom prst="curvedConnector3">
            <a:avLst>
              <a:gd name="adj1" fmla="val -10860949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11" idx="0"/>
            <a:endCxn id="25" idx="0"/>
          </p:cNvCxnSpPr>
          <p:nvPr/>
        </p:nvCxnSpPr>
        <p:spPr>
          <a:xfrm rot="16200000" flipH="1" flipV="1">
            <a:off x="4287148" y="2337942"/>
            <a:ext cx="5713" cy="3489095"/>
          </a:xfrm>
          <a:prstGeom prst="curvedConnector3">
            <a:avLst>
              <a:gd name="adj1" fmla="val -12385279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bject 13">
            <a:extLst>
              <a:ext uri="{FF2B5EF4-FFF2-40B4-BE49-F238E27FC236}">
                <a16:creationId xmlns:a16="http://schemas.microsoft.com/office/drawing/2014/main" id="{2D225A69-237B-41E4-328D-59E00232739C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40" name="object 15">
            <a:extLst>
              <a:ext uri="{FF2B5EF4-FFF2-40B4-BE49-F238E27FC236}">
                <a16:creationId xmlns:a16="http://schemas.microsoft.com/office/drawing/2014/main" id="{413806C5-B797-D2AD-A50C-D05043E5BAFB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41" name="object 16">
            <a:extLst>
              <a:ext uri="{FF2B5EF4-FFF2-40B4-BE49-F238E27FC236}">
                <a16:creationId xmlns:a16="http://schemas.microsoft.com/office/drawing/2014/main" id="{AB020CE1-B4D9-0C6C-2E41-0E5189BF2A5A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5474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CBB357-581A-AEE8-334F-B64DF7996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the embeddings of the context, predict the word on the right side. </a:t>
            </a:r>
          </a:p>
          <a:p>
            <a:pPr lvl="1"/>
            <a:r>
              <a:rPr lang="en-US" dirty="0"/>
              <a:t>Dropping the right context for simplicity -- not a fundamental limitation. </a:t>
            </a:r>
          </a:p>
          <a:p>
            <a:pPr lvl="1"/>
            <a:endParaRPr lang="en-US" dirty="0"/>
          </a:p>
          <a:p>
            <a:r>
              <a:rPr lang="en-US" dirty="0"/>
              <a:t>Discard anything beyond its context window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4753305" y="4073918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3028632" y="4085347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30BE311-72EF-FDB4-B344-A52ECC5DBAC8}"/>
              </a:ext>
            </a:extLst>
          </p:cNvPr>
          <p:cNvCxnSpPr>
            <a:stCxn id="11" idx="0"/>
            <a:endCxn id="13" idx="0"/>
          </p:cNvCxnSpPr>
          <p:nvPr/>
        </p:nvCxnSpPr>
        <p:spPr>
          <a:xfrm rot="16200000" flipV="1">
            <a:off x="5123895" y="3168976"/>
            <a:ext cx="5716" cy="1815599"/>
          </a:xfrm>
          <a:prstGeom prst="curvedConnector3">
            <a:avLst>
              <a:gd name="adj1" fmla="val 9123216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1512D110-D854-9BC4-2B54-873D891C8E92}"/>
              </a:ext>
            </a:extLst>
          </p:cNvPr>
          <p:cNvCxnSpPr>
            <a:cxnSpLocks/>
            <a:stCxn id="11" idx="0"/>
            <a:endCxn id="12" idx="0"/>
          </p:cNvCxnSpPr>
          <p:nvPr/>
        </p:nvCxnSpPr>
        <p:spPr>
          <a:xfrm rot="16200000" flipV="1">
            <a:off x="5573951" y="3619032"/>
            <a:ext cx="5716" cy="915487"/>
          </a:xfrm>
          <a:prstGeom prst="curvedConnector3">
            <a:avLst>
              <a:gd name="adj1" fmla="val 4099300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2245162" y="4085347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AC011FE-C113-9CDF-4F7C-0B0EA0E37A4E}"/>
              </a:ext>
            </a:extLst>
          </p:cNvPr>
          <p:cNvCxnSpPr>
            <a:cxnSpLocks/>
            <a:stCxn id="11" idx="0"/>
            <a:endCxn id="14" idx="0"/>
          </p:cNvCxnSpPr>
          <p:nvPr/>
        </p:nvCxnSpPr>
        <p:spPr>
          <a:xfrm rot="16200000" flipH="1" flipV="1">
            <a:off x="4678883" y="2729677"/>
            <a:ext cx="5713" cy="2705625"/>
          </a:xfrm>
          <a:prstGeom prst="curvedConnector3">
            <a:avLst>
              <a:gd name="adj1" fmla="val -10860949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11" idx="0"/>
            <a:endCxn id="25" idx="0"/>
          </p:cNvCxnSpPr>
          <p:nvPr/>
        </p:nvCxnSpPr>
        <p:spPr>
          <a:xfrm rot="16200000" flipH="1" flipV="1">
            <a:off x="4287148" y="2337942"/>
            <a:ext cx="5713" cy="3489095"/>
          </a:xfrm>
          <a:prstGeom prst="curvedConnector3">
            <a:avLst>
              <a:gd name="adj1" fmla="val -12385279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bject 13">
            <a:extLst>
              <a:ext uri="{FF2B5EF4-FFF2-40B4-BE49-F238E27FC236}">
                <a16:creationId xmlns:a16="http://schemas.microsoft.com/office/drawing/2014/main" id="{2D225A69-237B-41E4-328D-59E00232739C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40" name="object 15">
            <a:extLst>
              <a:ext uri="{FF2B5EF4-FFF2-40B4-BE49-F238E27FC236}">
                <a16:creationId xmlns:a16="http://schemas.microsoft.com/office/drawing/2014/main" id="{413806C5-B797-D2AD-A50C-D05043E5BAFB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41" name="object 16">
            <a:extLst>
              <a:ext uri="{FF2B5EF4-FFF2-40B4-BE49-F238E27FC236}">
                <a16:creationId xmlns:a16="http://schemas.microsoft.com/office/drawing/2014/main" id="{AB020CE1-B4D9-0C6C-2E41-0E5189BF2A5A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3" name="object 13">
            <a:extLst>
              <a:ext uri="{FF2B5EF4-FFF2-40B4-BE49-F238E27FC236}">
                <a16:creationId xmlns:a16="http://schemas.microsoft.com/office/drawing/2014/main" id="{C52D8CAF-0515-F1B9-031A-E172177E8680}"/>
              </a:ext>
            </a:extLst>
          </p:cNvPr>
          <p:cNvSpPr/>
          <p:nvPr/>
        </p:nvSpPr>
        <p:spPr>
          <a:xfrm>
            <a:off x="108366" y="4453965"/>
            <a:ext cx="190458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4" name="object 15">
            <a:extLst>
              <a:ext uri="{FF2B5EF4-FFF2-40B4-BE49-F238E27FC236}">
                <a16:creationId xmlns:a16="http://schemas.microsoft.com/office/drawing/2014/main" id="{6CDAE9AA-621B-2534-9CCA-F4E5BEB91251}"/>
              </a:ext>
            </a:extLst>
          </p:cNvPr>
          <p:cNvSpPr txBox="1"/>
          <p:nvPr/>
        </p:nvSpPr>
        <p:spPr>
          <a:xfrm>
            <a:off x="763776" y="4523677"/>
            <a:ext cx="611805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discard</a:t>
            </a:r>
            <a:endParaRPr lang="en-US" sz="2025" spc="-17" baseline="1543" dirty="0">
              <a:solidFill>
                <a:srgbClr val="C00000"/>
              </a:solidFill>
              <a:latin typeface="Corbel" panose="020B0503020204020204" pitchFamily="34" charset="0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21673B-6E8D-7ADC-55F9-C3150C0ACC5B}"/>
              </a:ext>
            </a:extLst>
          </p:cNvPr>
          <p:cNvSpPr txBox="1"/>
          <p:nvPr/>
        </p:nvSpPr>
        <p:spPr>
          <a:xfrm>
            <a:off x="116609" y="4043306"/>
            <a:ext cx="20862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trike="sngStrike" dirty="0">
                <a:solidFill>
                  <a:srgbClr val="C00000"/>
                </a:solidFill>
                <a:latin typeface="Corbel" panose="020B0503020204020204" pitchFamily="34" charset="0"/>
              </a:rPr>
              <a:t>blah    blah    blah     blah     </a:t>
            </a:r>
          </a:p>
        </p:txBody>
      </p:sp>
    </p:spTree>
    <p:extLst>
      <p:ext uri="{BB962C8B-B14F-4D97-AF65-F5344CB8AC3E}">
        <p14:creationId xmlns:p14="http://schemas.microsoft.com/office/powerpoint/2010/main" val="14540036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6CBB357-581A-AEE8-334F-B64DF7996C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the embeddings of the </a:t>
                </a:r>
                <a:r>
                  <a:rPr lang="en-US" dirty="0">
                    <a:solidFill>
                      <a:srgbClr val="E400D9"/>
                    </a:solidFill>
                  </a:rPr>
                  <a:t>context</a:t>
                </a:r>
                <a:r>
                  <a:rPr lang="en-US" dirty="0"/>
                  <a:t>, predict a </a:t>
                </a:r>
                <a:r>
                  <a:rPr lang="en-US" dirty="0">
                    <a:solidFill>
                      <a:srgbClr val="C00000"/>
                    </a:solidFill>
                  </a:rPr>
                  <a:t>target word </a:t>
                </a:r>
                <a:r>
                  <a:rPr lang="en-US" dirty="0"/>
                  <a:t>on the right side. </a:t>
                </a:r>
              </a:p>
              <a:p>
                <a:pPr lvl="1"/>
                <a:r>
                  <a:rPr lang="en-US" dirty="0"/>
                  <a:t>Dropping the right context for simplicity -- not a fundamental limitation. </a:t>
                </a:r>
              </a:p>
              <a:p>
                <a:r>
                  <a:rPr lang="en-US" dirty="0"/>
                  <a:t>Training this model is basically optimizing its parameters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6C7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such that it assigns </a:t>
                </a:r>
                <a:br>
                  <a:rPr lang="en-US" dirty="0"/>
                </a:br>
                <a:r>
                  <a:rPr lang="en-US" dirty="0"/>
                  <a:t>high probability to the </a:t>
                </a:r>
                <a:r>
                  <a:rPr lang="en-US" dirty="0">
                    <a:solidFill>
                      <a:srgbClr val="C00000"/>
                    </a:solidFill>
                  </a:rPr>
                  <a:t>target word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6CBB357-581A-AEE8-334F-B64DF7996C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4813532" y="408248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2994919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2165666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2158395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2165666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299491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3918657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488730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2854B4D-1791-9AE5-F00D-C84A2C1FB594}"/>
                  </a:ext>
                </a:extLst>
              </p:cNvPr>
              <p:cNvSpPr txBox="1"/>
              <p:nvPr/>
            </p:nvSpPr>
            <p:spPr>
              <a:xfrm>
                <a:off x="1149349" y="3068362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latin typeface="Cambria Math" panose="02040503050406030204" pitchFamily="18" charset="0"/>
                        </a:rPr>
                        <m:t>FFN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 (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2854B4D-1791-9AE5-F00D-C84A2C1FB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9" y="3068362"/>
                <a:ext cx="627074" cy="492443"/>
              </a:xfrm>
              <a:prstGeom prst="rect">
                <a:avLst/>
              </a:prstGeom>
              <a:blipFill>
                <a:blip r:embed="rId3"/>
                <a:stretch>
                  <a:fillRect l="-22000" t="-7500" r="-84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E26337-DADC-6028-F7CB-2E7D0CEA24F3}"/>
                  </a:ext>
                </a:extLst>
              </p:cNvPr>
              <p:cNvSpPr txBox="1"/>
              <p:nvPr/>
            </p:nvSpPr>
            <p:spPr>
              <a:xfrm>
                <a:off x="5624141" y="3070559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0006C7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E26337-DADC-6028-F7CB-2E7D0CEA2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141" y="3070559"/>
                <a:ext cx="627074" cy="492443"/>
              </a:xfrm>
              <a:prstGeom prst="rect">
                <a:avLst/>
              </a:prstGeom>
              <a:blipFill>
                <a:blip r:embed="rId4"/>
                <a:stretch>
                  <a:fillRect l="-6000" t="-2500" r="-26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5400000">
            <a:off x="2987648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3908299" y="3763263"/>
            <a:ext cx="621307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4868509" y="3763394"/>
            <a:ext cx="629878" cy="83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2906847" y="3623985"/>
            <a:ext cx="1713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54" name="Rounded Rectangular Callout 53">
            <a:extLst>
              <a:ext uri="{FF2B5EF4-FFF2-40B4-BE49-F238E27FC236}">
                <a16:creationId xmlns:a16="http://schemas.microsoft.com/office/drawing/2014/main" id="{5663F002-0D23-1DC7-BEE3-263EA9978632}"/>
              </a:ext>
            </a:extLst>
          </p:cNvPr>
          <p:cNvSpPr/>
          <p:nvPr/>
        </p:nvSpPr>
        <p:spPr>
          <a:xfrm>
            <a:off x="4599095" y="2477129"/>
            <a:ext cx="1860737" cy="549668"/>
          </a:xfrm>
          <a:prstGeom prst="wedgeRoundRectCallout">
            <a:avLst>
              <a:gd name="adj1" fmla="val 20972"/>
              <a:gd name="adj2" fmla="val 6575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Trainable parameters of neural network </a:t>
            </a:r>
          </a:p>
        </p:txBody>
      </p:sp>
      <p:pic>
        <p:nvPicPr>
          <p:cNvPr id="57" name="Picture 2" descr="Word frequency in titles of all articles with Frequency &gt;= 10 Figure 2... |  Download Scientific Diagram">
            <a:extLst>
              <a:ext uri="{FF2B5EF4-FFF2-40B4-BE49-F238E27FC236}">
                <a16:creationId xmlns:a16="http://schemas.microsoft.com/office/drawing/2014/main" id="{6AF7D0C2-94B8-71A7-1E53-6E06ADD76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4" t="8585" r="65769" b="30524"/>
          <a:stretch/>
        </p:blipFill>
        <p:spPr bwMode="auto">
          <a:xfrm rot="5400000">
            <a:off x="7439037" y="2715768"/>
            <a:ext cx="1650003" cy="147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949FCE7-8DC4-E8D2-C066-EDB30B3CB653}"/>
              </a:ext>
            </a:extLst>
          </p:cNvPr>
          <p:cNvSpPr txBox="1"/>
          <p:nvPr/>
        </p:nvSpPr>
        <p:spPr>
          <a:xfrm>
            <a:off x="7219077" y="2302333"/>
            <a:ext cx="18483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rbel" panose="020B0503020204020204" pitchFamily="34" charset="0"/>
              </a:rPr>
              <a:t>P</a:t>
            </a:r>
            <a:r>
              <a:rPr lang="en-US" dirty="0">
                <a:latin typeface="Corbel" panose="020B0503020204020204" pitchFamily="34" charset="0"/>
              </a:rPr>
              <a:t>robs over vocabulary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B93308-28F7-23E4-49E5-F889A26F62E8}"/>
              </a:ext>
            </a:extLst>
          </p:cNvPr>
          <p:cNvSpPr txBox="1"/>
          <p:nvPr/>
        </p:nvSpPr>
        <p:spPr>
          <a:xfrm>
            <a:off x="6608833" y="2632865"/>
            <a:ext cx="953286" cy="1673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mat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into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ant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chair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6284185" y="3167148"/>
            <a:ext cx="553302" cy="387550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</a:t>
            </a:r>
            <a:r>
              <a:rPr lang="en-US" sz="1050" dirty="0" err="1">
                <a:latin typeface="Corbel" panose="020B0503020204020204" pitchFamily="34" charset="0"/>
              </a:rPr>
              <a:t>Bengio</a:t>
            </a:r>
            <a:r>
              <a:rPr lang="en-US" sz="1050" dirty="0">
                <a:latin typeface="Corbel" panose="020B0503020204020204" pitchFamily="34" charset="0"/>
              </a:rPr>
              <a:t> et al. 2003]</a:t>
            </a:r>
          </a:p>
        </p:txBody>
      </p:sp>
    </p:spTree>
    <p:extLst>
      <p:ext uri="{BB962C8B-B14F-4D97-AF65-F5344CB8AC3E}">
        <p14:creationId xmlns:p14="http://schemas.microsoft.com/office/powerpoint/2010/main" val="42012353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CBB357-581A-AEE8-334F-B64DF7996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actually a pretty good model!  </a:t>
            </a:r>
          </a:p>
          <a:p>
            <a:r>
              <a:rPr lang="en-US" dirty="0"/>
              <a:t>It will also lay the foundation for the future models (recurrent nets, transformers, ...) </a:t>
            </a:r>
          </a:p>
          <a:p>
            <a:r>
              <a:rPr lang="en-US" dirty="0"/>
              <a:t>But first we need to figure out how to train neural networks! </a:t>
            </a: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4813532" y="408248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2994919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2165666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2158395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2165666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299491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3918657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488730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E26337-DADC-6028-F7CB-2E7D0CEA24F3}"/>
                  </a:ext>
                </a:extLst>
              </p:cNvPr>
              <p:cNvSpPr txBox="1"/>
              <p:nvPr/>
            </p:nvSpPr>
            <p:spPr>
              <a:xfrm>
                <a:off x="5624141" y="3070559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0006C7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E26337-DADC-6028-F7CB-2E7D0CEA2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141" y="3070559"/>
                <a:ext cx="627074" cy="492443"/>
              </a:xfrm>
              <a:prstGeom prst="rect">
                <a:avLst/>
              </a:prstGeom>
              <a:blipFill>
                <a:blip r:embed="rId2"/>
                <a:stretch>
                  <a:fillRect l="-6000" t="-2500" r="-26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5400000">
            <a:off x="2987648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3908299" y="3763263"/>
            <a:ext cx="621307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4868509" y="3763394"/>
            <a:ext cx="629878" cy="83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2906847" y="3623985"/>
            <a:ext cx="1713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54" name="Rounded Rectangular Callout 53">
            <a:extLst>
              <a:ext uri="{FF2B5EF4-FFF2-40B4-BE49-F238E27FC236}">
                <a16:creationId xmlns:a16="http://schemas.microsoft.com/office/drawing/2014/main" id="{5663F002-0D23-1DC7-BEE3-263EA9978632}"/>
              </a:ext>
            </a:extLst>
          </p:cNvPr>
          <p:cNvSpPr/>
          <p:nvPr/>
        </p:nvSpPr>
        <p:spPr>
          <a:xfrm>
            <a:off x="4599095" y="2477129"/>
            <a:ext cx="1860737" cy="549668"/>
          </a:xfrm>
          <a:prstGeom prst="wedgeRoundRectCallout">
            <a:avLst>
              <a:gd name="adj1" fmla="val 20972"/>
              <a:gd name="adj2" fmla="val 6575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Trainable parameters of neural network </a:t>
            </a:r>
          </a:p>
        </p:txBody>
      </p:sp>
      <p:pic>
        <p:nvPicPr>
          <p:cNvPr id="57" name="Picture 2" descr="Word frequency in titles of all articles with Frequency &gt;= 10 Figure 2... |  Download Scientific Diagram">
            <a:extLst>
              <a:ext uri="{FF2B5EF4-FFF2-40B4-BE49-F238E27FC236}">
                <a16:creationId xmlns:a16="http://schemas.microsoft.com/office/drawing/2014/main" id="{6AF7D0C2-94B8-71A7-1E53-6E06ADD76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4" t="8585" r="65769" b="30524"/>
          <a:stretch/>
        </p:blipFill>
        <p:spPr bwMode="auto">
          <a:xfrm rot="5400000">
            <a:off x="7439037" y="2715768"/>
            <a:ext cx="1650003" cy="147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949FCE7-8DC4-E8D2-C066-EDB30B3CB653}"/>
              </a:ext>
            </a:extLst>
          </p:cNvPr>
          <p:cNvSpPr txBox="1"/>
          <p:nvPr/>
        </p:nvSpPr>
        <p:spPr>
          <a:xfrm>
            <a:off x="7219077" y="2302333"/>
            <a:ext cx="18483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rbel" panose="020B0503020204020204" pitchFamily="34" charset="0"/>
              </a:rPr>
              <a:t>P</a:t>
            </a:r>
            <a:r>
              <a:rPr lang="en-US" dirty="0">
                <a:latin typeface="Corbel" panose="020B0503020204020204" pitchFamily="34" charset="0"/>
              </a:rPr>
              <a:t>robs over vocabulary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B93308-28F7-23E4-49E5-F889A26F62E8}"/>
              </a:ext>
            </a:extLst>
          </p:cNvPr>
          <p:cNvSpPr txBox="1"/>
          <p:nvPr/>
        </p:nvSpPr>
        <p:spPr>
          <a:xfrm>
            <a:off x="6608833" y="2632865"/>
            <a:ext cx="953286" cy="1673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mat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into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ant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chair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6284185" y="3167148"/>
            <a:ext cx="553302" cy="387550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</a:t>
            </a:r>
            <a:r>
              <a:rPr lang="en-US" sz="1050" dirty="0" err="1">
                <a:latin typeface="Corbel" panose="020B0503020204020204" pitchFamily="34" charset="0"/>
              </a:rPr>
              <a:t>Bengio</a:t>
            </a:r>
            <a:r>
              <a:rPr lang="en-US" sz="1050" dirty="0">
                <a:latin typeface="Corbel" panose="020B0503020204020204" pitchFamily="34" charset="0"/>
              </a:rPr>
              <a:t> et al. 2003]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A9B6B7-87E7-F03B-93B5-88C6790A6C9F}"/>
                  </a:ext>
                </a:extLst>
              </p:cNvPr>
              <p:cNvSpPr txBox="1"/>
              <p:nvPr/>
            </p:nvSpPr>
            <p:spPr>
              <a:xfrm>
                <a:off x="1149349" y="3068362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latin typeface="Cambria Math" panose="02040503050406030204" pitchFamily="18" charset="0"/>
                        </a:rPr>
                        <m:t>FFN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 (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A9B6B7-87E7-F03B-93B5-88C6790A6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9" y="3068362"/>
                <a:ext cx="627074" cy="492443"/>
              </a:xfrm>
              <a:prstGeom prst="rect">
                <a:avLst/>
              </a:prstGeom>
              <a:blipFill>
                <a:blip r:embed="rId5"/>
                <a:stretch>
                  <a:fillRect l="-22000" t="-7500" r="-84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32538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</a:t>
            </a: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4813532" y="408248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2994919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2165666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2158395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2165666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299491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3918657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488730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5400000">
            <a:off x="2987648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3908299" y="3763263"/>
            <a:ext cx="621307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4868509" y="3763394"/>
            <a:ext cx="629878" cy="83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2906847" y="3623985"/>
            <a:ext cx="1713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</a:t>
            </a:r>
            <a:r>
              <a:rPr lang="en-US" sz="1050" dirty="0" err="1">
                <a:latin typeface="Corbel" panose="020B0503020204020204" pitchFamily="34" charset="0"/>
              </a:rPr>
              <a:t>Bengio</a:t>
            </a:r>
            <a:r>
              <a:rPr lang="en-US" sz="1050" dirty="0">
                <a:latin typeface="Corbel" panose="020B0503020204020204" pitchFamily="34" charset="0"/>
              </a:rPr>
              <a:t> et al. 2003]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F906E18-97F9-36C9-5C8C-176945CCE472}"/>
              </a:ext>
            </a:extLst>
          </p:cNvPr>
          <p:cNvSpPr/>
          <p:nvPr/>
        </p:nvSpPr>
        <p:spPr>
          <a:xfrm>
            <a:off x="2094374" y="3116938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5EE9AC-78B0-75FC-FF94-25F297317192}"/>
              </a:ext>
            </a:extLst>
          </p:cNvPr>
          <p:cNvSpPr txBox="1"/>
          <p:nvPr/>
        </p:nvSpPr>
        <p:spPr>
          <a:xfrm>
            <a:off x="1955735" y="2863507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2AFE2CE3-7E8F-F962-D9FE-F643CEE2FA41}"/>
              </a:ext>
            </a:extLst>
          </p:cNvPr>
          <p:cNvCxnSpPr>
            <a:cxnSpLocks/>
            <a:stCxn id="9" idx="2"/>
            <a:endCxn id="4" idx="0"/>
          </p:cNvCxnSpPr>
          <p:nvPr/>
        </p:nvCxnSpPr>
        <p:spPr>
          <a:xfrm rot="5400000">
            <a:off x="3454269" y="2718213"/>
            <a:ext cx="794585" cy="286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2282854-561A-6006-00FF-16651EE01917}"/>
              </a:ext>
            </a:extLst>
          </p:cNvPr>
          <p:cNvSpPr/>
          <p:nvPr/>
        </p:nvSpPr>
        <p:spPr>
          <a:xfrm>
            <a:off x="2877776" y="2112803"/>
            <a:ext cx="1950434" cy="2095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O O O O O O O O O O O O 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FBAF230C-071F-04F3-F6AF-977B62679C50}"/>
              </a:ext>
            </a:extLst>
          </p:cNvPr>
          <p:cNvCxnSpPr>
            <a:cxnSpLocks/>
            <a:stCxn id="22" idx="2"/>
            <a:endCxn id="9" idx="0"/>
          </p:cNvCxnSpPr>
          <p:nvPr/>
        </p:nvCxnSpPr>
        <p:spPr>
          <a:xfrm rot="5400000">
            <a:off x="3468541" y="1728168"/>
            <a:ext cx="769088" cy="18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8E47F6D-3175-CF64-5A19-4357FB0D3FE4}"/>
              </a:ext>
            </a:extLst>
          </p:cNvPr>
          <p:cNvGrpSpPr/>
          <p:nvPr/>
        </p:nvGrpSpPr>
        <p:grpSpPr>
          <a:xfrm>
            <a:off x="1381825" y="918807"/>
            <a:ext cx="1384431" cy="1016534"/>
            <a:chOff x="6053458" y="1801327"/>
            <a:chExt cx="1384431" cy="1016534"/>
          </a:xfrm>
        </p:grpSpPr>
        <p:pic>
          <p:nvPicPr>
            <p:cNvPr id="19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D36CD42-6CD5-C2AD-9EAD-A2549D9401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93885C1-3463-AB34-8907-D355B1D9EC5A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435694-E41D-DE0A-B8F8-EA3786BDEC40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</a:rPr>
                <a:t>Prob</a:t>
              </a:r>
            </a:p>
          </p:txBody>
        </p:sp>
      </p:grp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FE2BE9-3166-4629-1D08-4988B48ABCC6}"/>
              </a:ext>
            </a:extLst>
          </p:cNvPr>
          <p:cNvSpPr/>
          <p:nvPr/>
        </p:nvSpPr>
        <p:spPr>
          <a:xfrm>
            <a:off x="3482232" y="1136666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418155E-8700-25FC-E96E-A16E5685E447}"/>
              </a:ext>
            </a:extLst>
          </p:cNvPr>
          <p:cNvSpPr/>
          <p:nvPr/>
        </p:nvSpPr>
        <p:spPr>
          <a:xfrm rot="10800000">
            <a:off x="2788061" y="1229569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095B367-24D3-75BF-D2C0-7527D540941C}"/>
                  </a:ext>
                </a:extLst>
              </p:cNvPr>
              <p:cNvSpPr txBox="1"/>
              <p:nvPr/>
            </p:nvSpPr>
            <p:spPr>
              <a:xfrm>
                <a:off x="3916545" y="2557411"/>
                <a:ext cx="445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095B367-24D3-75BF-D2C0-7527D5409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545" y="2557411"/>
                <a:ext cx="445057" cy="307777"/>
              </a:xfrm>
              <a:prstGeom prst="rect">
                <a:avLst/>
              </a:prstGeom>
              <a:blipFill>
                <a:blip r:embed="rId4"/>
                <a:stretch>
                  <a:fillRect l="-11111" r="-2778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A98180-C342-F6FD-9B5C-741DD321D008}"/>
                  </a:ext>
                </a:extLst>
              </p:cNvPr>
              <p:cNvSpPr txBox="1"/>
              <p:nvPr/>
            </p:nvSpPr>
            <p:spPr>
              <a:xfrm>
                <a:off x="3923230" y="1561772"/>
                <a:ext cx="445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A98180-C342-F6FD-9B5C-741DD321D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230" y="1561772"/>
                <a:ext cx="445057" cy="307777"/>
              </a:xfrm>
              <a:prstGeom prst="rect">
                <a:avLst/>
              </a:prstGeom>
              <a:blipFill>
                <a:blip r:embed="rId5"/>
                <a:stretch>
                  <a:fillRect l="-11111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6FE2294-34F4-CC7E-2616-22AD562C6297}"/>
                  </a:ext>
                </a:extLst>
              </p:cNvPr>
              <p:cNvSpPr txBox="1"/>
              <p:nvPr/>
            </p:nvSpPr>
            <p:spPr>
              <a:xfrm>
                <a:off x="6245710" y="2971229"/>
                <a:ext cx="2430537" cy="523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rgbClr val="289A00"/>
                    </a:solidFill>
                    <a:latin typeface="Corbel" panose="020B0503020204020204" pitchFamily="34" charset="0"/>
                  </a:rPr>
                  <a:t>concatenated word embeddings</a:t>
                </a:r>
                <a:endParaRPr lang="en-US" sz="1100" b="0" i="1" dirty="0">
                  <a:solidFill>
                    <a:srgbClr val="289A00"/>
                  </a:solidFill>
                  <a:latin typeface="Corbel" panose="020B0503020204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6FE2294-34F4-CC7E-2616-22AD562C6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710" y="2971229"/>
                <a:ext cx="2430537" cy="523220"/>
              </a:xfrm>
              <a:prstGeom prst="rect">
                <a:avLst/>
              </a:prstGeom>
              <a:blipFill>
                <a:blip r:embed="rId6"/>
                <a:stretch>
                  <a:fillRect l="-5208" t="-9302" r="-1562"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ACF9791-7690-53D4-AAED-ADD35C479369}"/>
                  </a:ext>
                </a:extLst>
              </p:cNvPr>
              <p:cNvSpPr txBox="1"/>
              <p:nvPr/>
            </p:nvSpPr>
            <p:spPr>
              <a:xfrm>
                <a:off x="6786682" y="1910661"/>
                <a:ext cx="1379865" cy="523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  <a:latin typeface="Corbel" panose="020B0503020204020204" pitchFamily="34" charset="0"/>
                  </a:rPr>
                  <a:t>hidden layer</a:t>
                </a:r>
                <a:endParaRPr lang="en-US" b="0" i="1" dirty="0">
                  <a:solidFill>
                    <a:schemeClr val="accent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ACF9791-7690-53D4-AAED-ADD35C479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682" y="1910661"/>
                <a:ext cx="1379865" cy="523220"/>
              </a:xfrm>
              <a:prstGeom prst="rect">
                <a:avLst/>
              </a:prstGeom>
              <a:blipFill>
                <a:blip r:embed="rId7"/>
                <a:stretch>
                  <a:fillRect l="-3636" t="-11905" r="-4545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D409C42-0EEC-C9C8-4CD8-84FC4AAEB59B}"/>
                  </a:ext>
                </a:extLst>
              </p:cNvPr>
              <p:cNvSpPr txBox="1"/>
              <p:nvPr/>
            </p:nvSpPr>
            <p:spPr>
              <a:xfrm>
                <a:off x="6413020" y="982398"/>
                <a:ext cx="209512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4">
                        <a:lumMod val="75000"/>
                      </a:schemeClr>
                    </a:solidFill>
                    <a:latin typeface="Corbel" panose="020B0503020204020204" pitchFamily="34" charset="0"/>
                  </a:rPr>
                  <a:t>output distribution</a:t>
                </a: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D409C42-0EEC-C9C8-4CD8-84FC4AAEB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020" y="982398"/>
                <a:ext cx="2095124" cy="553998"/>
              </a:xfrm>
              <a:prstGeom prst="rect">
                <a:avLst/>
              </a:prstGeom>
              <a:blipFill>
                <a:blip r:embed="rId8"/>
                <a:stretch>
                  <a:fillRect l="-1796" t="-11364" r="-2994" b="-20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1567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A1EB2-ED8F-7E23-B5A2-6CE8E6498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“Is Typesetting Mandatory?"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5AB8B9F-02F2-0BEE-C683-59275C309141}"/>
              </a:ext>
            </a:extLst>
          </p:cNvPr>
          <p:cNvSpPr txBox="1">
            <a:spLocks/>
          </p:cNvSpPr>
          <p:nvPr/>
        </p:nvSpPr>
        <p:spPr>
          <a:xfrm>
            <a:off x="311700" y="1366484"/>
            <a:ext cx="8520600" cy="3777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24A9976-8FA2-F8C1-9FBD-86C5836C809E}"/>
              </a:ext>
            </a:extLst>
          </p:cNvPr>
          <p:cNvSpPr txBox="1">
            <a:spLocks/>
          </p:cNvSpPr>
          <p:nvPr/>
        </p:nvSpPr>
        <p:spPr>
          <a:xfrm>
            <a:off x="464100" y="1552440"/>
            <a:ext cx="8520600" cy="3777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 back to Overleaf home and ”copy” the homework template. </a:t>
            </a: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F47CF22-872A-3920-2D0A-6EA7B7FDD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1" y="1017725"/>
            <a:ext cx="5213216" cy="334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94065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CC446B64-797A-51C6-F4FE-6BB0DDE41E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152475"/>
                <a:ext cx="4505212" cy="3416400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r>
                  <a:rPr lang="en-US" dirty="0">
                    <a:solidFill>
                      <a:srgbClr val="00B050"/>
                    </a:solidFill>
                  </a:rPr>
                  <a:t>Improvements</a:t>
                </a:r>
                <a:r>
                  <a:rPr lang="en-US" dirty="0"/>
                  <a:t> over n-gram LM:</a:t>
                </a:r>
              </a:p>
              <a:p>
                <a:r>
                  <a:rPr lang="en-US" dirty="0"/>
                  <a:t>No sparsity problem</a:t>
                </a:r>
              </a:p>
              <a:p>
                <a:r>
                  <a:rPr lang="en-US" dirty="0"/>
                  <a:t>Model size is O(n) not O(exp(n))</a:t>
                </a:r>
              </a:p>
              <a:p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Remaining </a:t>
                </a:r>
                <a:r>
                  <a:rPr lang="en-US" dirty="0">
                    <a:solidFill>
                      <a:srgbClr val="C00000"/>
                    </a:solidFill>
                  </a:rPr>
                  <a:t>problems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Fixed window is too small</a:t>
                </a:r>
              </a:p>
              <a:p>
                <a:r>
                  <a:rPr lang="en-US" dirty="0"/>
                  <a:t>Enlarging window enlarges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— Window can never be large enough!</a:t>
                </a:r>
              </a:p>
              <a:p>
                <a:r>
                  <a:rPr lang="en-US" dirty="0"/>
                  <a:t>It’s not deep enough to capture nuanced meanings </a:t>
                </a:r>
              </a:p>
            </p:txBody>
          </p:sp>
        </mc:Choice>
        <mc:Fallback xmlns="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CC446B64-797A-51C6-F4FE-6BB0DDE41E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52475"/>
                <a:ext cx="4505212" cy="3416400"/>
              </a:xfrm>
              <a:blipFill>
                <a:blip r:embed="rId2"/>
                <a:stretch>
                  <a:fillRect r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LM: Compared to N-Grams </a:t>
            </a: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8201295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7343178" y="408248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6317116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5524565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4840584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5139839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695312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4688041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695312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5524565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6448303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7416955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5400000">
            <a:off x="5517294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6437945" y="3763263"/>
            <a:ext cx="621307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7398155" y="3763394"/>
            <a:ext cx="629878" cy="83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8264157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5436493" y="3623985"/>
            <a:ext cx="1713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</a:t>
            </a:r>
            <a:r>
              <a:rPr lang="en-US" sz="1050" dirty="0" err="1">
                <a:latin typeface="Corbel" panose="020B0503020204020204" pitchFamily="34" charset="0"/>
              </a:rPr>
              <a:t>Bengio</a:t>
            </a:r>
            <a:r>
              <a:rPr lang="en-US" sz="1050" dirty="0">
                <a:latin typeface="Corbel" panose="020B0503020204020204" pitchFamily="34" charset="0"/>
              </a:rPr>
              <a:t> et al. 2003, notes from Richard </a:t>
            </a:r>
            <a:r>
              <a:rPr lang="en-US" sz="1050" dirty="0" err="1">
                <a:latin typeface="Corbel" panose="020B0503020204020204" pitchFamily="34" charset="0"/>
              </a:rPr>
              <a:t>Socher</a:t>
            </a:r>
            <a:r>
              <a:rPr lang="en-US" sz="105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F906E18-97F9-36C9-5C8C-176945CCE472}"/>
              </a:ext>
            </a:extLst>
          </p:cNvPr>
          <p:cNvSpPr/>
          <p:nvPr/>
        </p:nvSpPr>
        <p:spPr>
          <a:xfrm>
            <a:off x="4624020" y="3116938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5EE9AC-78B0-75FC-FF94-25F297317192}"/>
              </a:ext>
            </a:extLst>
          </p:cNvPr>
          <p:cNvSpPr txBox="1"/>
          <p:nvPr/>
        </p:nvSpPr>
        <p:spPr>
          <a:xfrm>
            <a:off x="4485381" y="2863507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2AFE2CE3-7E8F-F962-D9FE-F643CEE2FA41}"/>
              </a:ext>
            </a:extLst>
          </p:cNvPr>
          <p:cNvCxnSpPr>
            <a:cxnSpLocks/>
            <a:stCxn id="9" idx="2"/>
            <a:endCxn id="4" idx="0"/>
          </p:cNvCxnSpPr>
          <p:nvPr/>
        </p:nvCxnSpPr>
        <p:spPr>
          <a:xfrm rot="5400000">
            <a:off x="5983915" y="2718213"/>
            <a:ext cx="794585" cy="286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2282854-561A-6006-00FF-16651EE01917}"/>
              </a:ext>
            </a:extLst>
          </p:cNvPr>
          <p:cNvSpPr/>
          <p:nvPr/>
        </p:nvSpPr>
        <p:spPr>
          <a:xfrm>
            <a:off x="5407422" y="2112803"/>
            <a:ext cx="1950434" cy="2095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O O O O O O O O O O O O 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FBAF230C-071F-04F3-F6AF-977B62679C50}"/>
              </a:ext>
            </a:extLst>
          </p:cNvPr>
          <p:cNvCxnSpPr>
            <a:cxnSpLocks/>
            <a:stCxn id="22" idx="2"/>
            <a:endCxn id="9" idx="0"/>
          </p:cNvCxnSpPr>
          <p:nvPr/>
        </p:nvCxnSpPr>
        <p:spPr>
          <a:xfrm rot="5400000">
            <a:off x="5998187" y="1728168"/>
            <a:ext cx="769088" cy="18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8E47F6D-3175-CF64-5A19-4357FB0D3FE4}"/>
              </a:ext>
            </a:extLst>
          </p:cNvPr>
          <p:cNvGrpSpPr/>
          <p:nvPr/>
        </p:nvGrpSpPr>
        <p:grpSpPr>
          <a:xfrm>
            <a:off x="3911471" y="918807"/>
            <a:ext cx="1384431" cy="1016534"/>
            <a:chOff x="6053458" y="1801327"/>
            <a:chExt cx="1384431" cy="1016534"/>
          </a:xfrm>
        </p:grpSpPr>
        <p:pic>
          <p:nvPicPr>
            <p:cNvPr id="19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D36CD42-6CD5-C2AD-9EAD-A2549D9401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93885C1-3463-AB34-8907-D355B1D9EC5A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435694-E41D-DE0A-B8F8-EA3786BDEC40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</a:rPr>
                <a:t>Prob</a:t>
              </a:r>
            </a:p>
          </p:txBody>
        </p:sp>
      </p:grp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FE2BE9-3166-4629-1D08-4988B48ABCC6}"/>
              </a:ext>
            </a:extLst>
          </p:cNvPr>
          <p:cNvSpPr/>
          <p:nvPr/>
        </p:nvSpPr>
        <p:spPr>
          <a:xfrm>
            <a:off x="6011878" y="1136666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418155E-8700-25FC-E96E-A16E5685E447}"/>
              </a:ext>
            </a:extLst>
          </p:cNvPr>
          <p:cNvSpPr/>
          <p:nvPr/>
        </p:nvSpPr>
        <p:spPr>
          <a:xfrm rot="10800000">
            <a:off x="5317707" y="1229569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095B367-24D3-75BF-D2C0-7527D540941C}"/>
                  </a:ext>
                </a:extLst>
              </p:cNvPr>
              <p:cNvSpPr txBox="1"/>
              <p:nvPr/>
            </p:nvSpPr>
            <p:spPr>
              <a:xfrm>
                <a:off x="6446191" y="2557411"/>
                <a:ext cx="445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095B367-24D3-75BF-D2C0-7527D5409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191" y="2557411"/>
                <a:ext cx="445057" cy="307777"/>
              </a:xfrm>
              <a:prstGeom prst="rect">
                <a:avLst/>
              </a:prstGeom>
              <a:blipFill>
                <a:blip r:embed="rId5"/>
                <a:stretch>
                  <a:fillRect l="-8333" r="-2778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A98180-C342-F6FD-9B5C-741DD321D008}"/>
                  </a:ext>
                </a:extLst>
              </p:cNvPr>
              <p:cNvSpPr txBox="1"/>
              <p:nvPr/>
            </p:nvSpPr>
            <p:spPr>
              <a:xfrm>
                <a:off x="6452876" y="1561772"/>
                <a:ext cx="445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A98180-C342-F6FD-9B5C-741DD321D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876" y="1561772"/>
                <a:ext cx="445057" cy="307777"/>
              </a:xfrm>
              <a:prstGeom prst="rect">
                <a:avLst/>
              </a:prstGeom>
              <a:blipFill>
                <a:blip r:embed="rId6"/>
                <a:stretch>
                  <a:fillRect l="-11111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99417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LM: Going Deeper </a:t>
            </a:r>
          </a:p>
        </p:txBody>
      </p:sp>
      <p:pic>
        <p:nvPicPr>
          <p:cNvPr id="26" name="Content Placeholder 25" descr="Diagram, text&#10;&#10;Description automatically generated">
            <a:extLst>
              <a:ext uri="{FF2B5EF4-FFF2-40B4-BE49-F238E27FC236}">
                <a16:creationId xmlns:a16="http://schemas.microsoft.com/office/drawing/2014/main" id="{8394A75B-8006-A678-C331-0A435C0A03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1516" y="1166533"/>
            <a:ext cx="6822277" cy="39769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535932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3940820" y="382654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879365" y="4271418"/>
            <a:ext cx="4051864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4003682" y="421230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879365" y="4904643"/>
            <a:ext cx="7321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[Sun and </a:t>
            </a:r>
            <a:r>
              <a:rPr lang="en-US" sz="1050" dirty="0" err="1">
                <a:latin typeface="Corbel" panose="020B050302020402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</a:rPr>
              <a:t> 2021]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4FB017A-C3BA-B47D-D8C6-2BA219698E45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9D3518D-EE02-6C72-8447-D4EFF5FDC58E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0AB3C22D-0E47-D11C-4B11-40EBD10DF06F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193E0557-AD92-E4C6-3077-AA778171C562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F5CD49-DB53-B974-B2EB-517F123FB81A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BAB6BD68-524C-3719-CE04-CC86536BDCEB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679F98-11F2-6FCC-F7EC-0BB892A63DAC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4425748-4FC7-F72B-B465-283C7C4752D8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7A516BD-2D1F-B761-E525-AE1BC5283A63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613172E-5DFF-66FF-6789-631CCB191632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1291B8-34B4-2996-9251-5D4F78E094A1}"/>
              </a:ext>
            </a:extLst>
          </p:cNvPr>
          <p:cNvGrpSpPr/>
          <p:nvPr/>
        </p:nvGrpSpPr>
        <p:grpSpPr>
          <a:xfrm>
            <a:off x="3136703" y="691033"/>
            <a:ext cx="1384431" cy="1016534"/>
            <a:chOff x="6053458" y="1801327"/>
            <a:chExt cx="1384431" cy="1016534"/>
          </a:xfrm>
        </p:grpSpPr>
        <p:pic>
          <p:nvPicPr>
            <p:cNvPr id="26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6FF27A2-3626-0553-0A67-BE8A45C609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D791FF-C24F-28FD-01E4-ED3611DF6583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80736D-6EE1-A577-59C9-9F1CE632C177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</a:rPr>
                <a:t>Prob</a:t>
              </a:r>
            </a:p>
          </p:txBody>
        </p:sp>
      </p:grp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AB89963-632E-34DA-6A01-7C461BE86AC5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5A9BBCA-858F-B83C-BE72-C0456A254D43}"/>
              </a:ext>
            </a:extLst>
          </p:cNvPr>
          <p:cNvGrpSpPr/>
          <p:nvPr/>
        </p:nvGrpSpPr>
        <p:grpSpPr>
          <a:xfrm>
            <a:off x="6236286" y="3454198"/>
            <a:ext cx="1491788" cy="1359417"/>
            <a:chOff x="6236286" y="3454198"/>
            <a:chExt cx="1491788" cy="1359417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719D4842-FB2E-62FD-4D0C-56F6A354942B}"/>
                </a:ext>
              </a:extLst>
            </p:cNvPr>
            <p:cNvSpPr/>
            <p:nvPr/>
          </p:nvSpPr>
          <p:spPr>
            <a:xfrm>
              <a:off x="6236286" y="3454198"/>
              <a:ext cx="1491788" cy="1023490"/>
            </a:xfrm>
            <a:prstGeom prst="roundRect">
              <a:avLst>
                <a:gd name="adj" fmla="val 10598"/>
              </a:avLst>
            </a:prstGeom>
            <a:solidFill>
              <a:srgbClr val="FFF2D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r"/>
              <a:r>
                <a:rPr lang="en-US" sz="1100" dirty="0">
                  <a:solidFill>
                    <a:schemeClr val="tx1"/>
                  </a:solidFill>
                  <a:latin typeface="Corbel" panose="020B0503020204020204" pitchFamily="34" charset="0"/>
                </a:rPr>
                <a:t>  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808E0A3-A7BE-43F8-527F-AA683A3B631C}"/>
                </a:ext>
              </a:extLst>
            </p:cNvPr>
            <p:cNvSpPr/>
            <p:nvPr/>
          </p:nvSpPr>
          <p:spPr>
            <a:xfrm>
              <a:off x="6487448" y="3818537"/>
              <a:ext cx="1002860" cy="464000"/>
            </a:xfrm>
            <a:prstGeom prst="roundRect">
              <a:avLst>
                <a:gd name="adj" fmla="val 1059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rbel" panose="020B0503020204020204" pitchFamily="34" charset="0"/>
                </a:rPr>
                <a:t>Feed-Forward layer</a:t>
              </a:r>
            </a:p>
          </p:txBody>
        </p:sp>
        <p:cxnSp>
          <p:nvCxnSpPr>
            <p:cNvPr id="7" name="Elbow Connector 6">
              <a:extLst>
                <a:ext uri="{FF2B5EF4-FFF2-40B4-BE49-F238E27FC236}">
                  <a16:creationId xmlns:a16="http://schemas.microsoft.com/office/drawing/2014/main" id="{17BB44AE-BAEA-6891-3EDA-5B4D0417128F}"/>
                </a:ext>
              </a:extLst>
            </p:cNvPr>
            <p:cNvCxnSpPr>
              <a:cxnSpLocks/>
              <a:stCxn id="4" idx="2"/>
              <a:endCxn id="8" idx="1"/>
            </p:cNvCxnSpPr>
            <p:nvPr/>
          </p:nvCxnSpPr>
          <p:spPr>
            <a:xfrm rot="5400000" flipH="1">
              <a:off x="6312511" y="3808020"/>
              <a:ext cx="839905" cy="499432"/>
            </a:xfrm>
            <a:prstGeom prst="bentConnector4">
              <a:avLst>
                <a:gd name="adj1" fmla="val 8749"/>
                <a:gd name="adj2" fmla="val 12809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270ABB36-B458-1123-2CBD-C90CC35F98A9}"/>
                </a:ext>
              </a:extLst>
            </p:cNvPr>
            <p:cNvSpPr/>
            <p:nvPr/>
          </p:nvSpPr>
          <p:spPr>
            <a:xfrm>
              <a:off x="6482748" y="3551674"/>
              <a:ext cx="1002860" cy="172217"/>
            </a:xfrm>
            <a:prstGeom prst="roundRect">
              <a:avLst>
                <a:gd name="adj" fmla="val 1059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rbel" panose="020B0503020204020204" pitchFamily="34" charset="0"/>
                </a:rPr>
                <a:t>Add &amp; Norm</a:t>
              </a:r>
            </a:p>
          </p:txBody>
        </p: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6CA9AFE7-3319-114E-A732-A9AB397CCE2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31344" y="4549527"/>
              <a:ext cx="521622" cy="6553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9D437D5-C561-BE2E-2387-290E21FBEBC9}"/>
              </a:ext>
            </a:extLst>
          </p:cNvPr>
          <p:cNvGrpSpPr/>
          <p:nvPr/>
        </p:nvGrpSpPr>
        <p:grpSpPr>
          <a:xfrm>
            <a:off x="6218442" y="2182802"/>
            <a:ext cx="1491788" cy="1359417"/>
            <a:chOff x="6218442" y="2182802"/>
            <a:chExt cx="1491788" cy="1359417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0FE530D2-1C9D-3362-DD3A-EF5D6B05D9A4}"/>
                </a:ext>
              </a:extLst>
            </p:cNvPr>
            <p:cNvSpPr/>
            <p:nvPr/>
          </p:nvSpPr>
          <p:spPr>
            <a:xfrm>
              <a:off x="6218442" y="2182802"/>
              <a:ext cx="1491788" cy="1023490"/>
            </a:xfrm>
            <a:prstGeom prst="roundRect">
              <a:avLst>
                <a:gd name="adj" fmla="val 10598"/>
              </a:avLst>
            </a:prstGeom>
            <a:solidFill>
              <a:srgbClr val="FFF2D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r"/>
              <a:r>
                <a:rPr lang="en-US" sz="1100" dirty="0">
                  <a:solidFill>
                    <a:schemeClr val="tx1"/>
                  </a:solidFill>
                  <a:latin typeface="Corbel" panose="020B0503020204020204" pitchFamily="34" charset="0"/>
                </a:rPr>
                <a:t>  </a:t>
              </a: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916CABEB-CFC0-BEE0-4307-0A991C97EF82}"/>
                </a:ext>
              </a:extLst>
            </p:cNvPr>
            <p:cNvSpPr/>
            <p:nvPr/>
          </p:nvSpPr>
          <p:spPr>
            <a:xfrm>
              <a:off x="6469604" y="2547141"/>
              <a:ext cx="1002860" cy="464000"/>
            </a:xfrm>
            <a:prstGeom prst="roundRect">
              <a:avLst>
                <a:gd name="adj" fmla="val 1059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rbel" panose="020B0503020204020204" pitchFamily="34" charset="0"/>
                </a:rPr>
                <a:t>Feed-Forward layer</a:t>
              </a:r>
            </a:p>
          </p:txBody>
        </p: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FB6DBD6C-B99A-BBBA-F164-06919F6801AA}"/>
                </a:ext>
              </a:extLst>
            </p:cNvPr>
            <p:cNvCxnSpPr>
              <a:cxnSpLocks/>
              <a:stCxn id="40" idx="2"/>
              <a:endCxn id="44" idx="1"/>
            </p:cNvCxnSpPr>
            <p:nvPr/>
          </p:nvCxnSpPr>
          <p:spPr>
            <a:xfrm rot="5400000" flipH="1">
              <a:off x="6294667" y="2536624"/>
              <a:ext cx="839905" cy="499432"/>
            </a:xfrm>
            <a:prstGeom prst="bentConnector4">
              <a:avLst>
                <a:gd name="adj1" fmla="val 8749"/>
                <a:gd name="adj2" fmla="val 12809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2C585FEA-54C5-4104-2B3E-09842585A41E}"/>
                </a:ext>
              </a:extLst>
            </p:cNvPr>
            <p:cNvSpPr/>
            <p:nvPr/>
          </p:nvSpPr>
          <p:spPr>
            <a:xfrm>
              <a:off x="6464904" y="2280278"/>
              <a:ext cx="1002860" cy="172217"/>
            </a:xfrm>
            <a:prstGeom prst="roundRect">
              <a:avLst>
                <a:gd name="adj" fmla="val 1059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rbel" panose="020B0503020204020204" pitchFamily="34" charset="0"/>
                </a:rPr>
                <a:t>Add &amp; Norm</a:t>
              </a:r>
            </a:p>
          </p:txBody>
        </p:sp>
        <p:cxnSp>
          <p:nvCxnSpPr>
            <p:cNvPr id="45" name="Curved Connector 44">
              <a:extLst>
                <a:ext uri="{FF2B5EF4-FFF2-40B4-BE49-F238E27FC236}">
                  <a16:creationId xmlns:a16="http://schemas.microsoft.com/office/drawing/2014/main" id="{FB4949BE-29D1-8D0F-0170-48568B7676C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13500" y="3278131"/>
              <a:ext cx="521622" cy="6553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9FA14FA-C383-97EA-B239-F8F41E29F657}"/>
              </a:ext>
            </a:extLst>
          </p:cNvPr>
          <p:cNvGrpSpPr/>
          <p:nvPr/>
        </p:nvGrpSpPr>
        <p:grpSpPr>
          <a:xfrm>
            <a:off x="6211743" y="479563"/>
            <a:ext cx="1491788" cy="1806262"/>
            <a:chOff x="6211743" y="479563"/>
            <a:chExt cx="1491788" cy="1806262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BE133613-A480-6DC8-ED93-B1208D693B2C}"/>
                </a:ext>
              </a:extLst>
            </p:cNvPr>
            <p:cNvSpPr/>
            <p:nvPr/>
          </p:nvSpPr>
          <p:spPr>
            <a:xfrm>
              <a:off x="6211743" y="926408"/>
              <a:ext cx="1491788" cy="1023490"/>
            </a:xfrm>
            <a:prstGeom prst="roundRect">
              <a:avLst>
                <a:gd name="adj" fmla="val 10598"/>
              </a:avLst>
            </a:prstGeom>
            <a:solidFill>
              <a:srgbClr val="FFF2D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r"/>
              <a:r>
                <a:rPr lang="en-US" sz="1100" dirty="0">
                  <a:solidFill>
                    <a:schemeClr val="tx1"/>
                  </a:solidFill>
                  <a:latin typeface="Corbel" panose="020B0503020204020204" pitchFamily="34" charset="0"/>
                </a:rPr>
                <a:t>  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B9F69010-B9C1-A23C-8CD7-1CEF89742393}"/>
                </a:ext>
              </a:extLst>
            </p:cNvPr>
            <p:cNvSpPr/>
            <p:nvPr/>
          </p:nvSpPr>
          <p:spPr>
            <a:xfrm>
              <a:off x="6462905" y="1290747"/>
              <a:ext cx="1002860" cy="464000"/>
            </a:xfrm>
            <a:prstGeom prst="roundRect">
              <a:avLst>
                <a:gd name="adj" fmla="val 1059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rbel" panose="020B0503020204020204" pitchFamily="34" charset="0"/>
                </a:rPr>
                <a:t>Feed-Forward layer</a:t>
              </a:r>
            </a:p>
          </p:txBody>
        </p:sp>
        <p:cxnSp>
          <p:nvCxnSpPr>
            <p:cNvPr id="50" name="Elbow Connector 49">
              <a:extLst>
                <a:ext uri="{FF2B5EF4-FFF2-40B4-BE49-F238E27FC236}">
                  <a16:creationId xmlns:a16="http://schemas.microsoft.com/office/drawing/2014/main" id="{D4BD563B-4CB6-CB0B-CF48-3452146512D7}"/>
                </a:ext>
              </a:extLst>
            </p:cNvPr>
            <p:cNvCxnSpPr>
              <a:cxnSpLocks/>
              <a:stCxn id="47" idx="2"/>
              <a:endCxn id="51" idx="1"/>
            </p:cNvCxnSpPr>
            <p:nvPr/>
          </p:nvCxnSpPr>
          <p:spPr>
            <a:xfrm rot="5400000" flipH="1">
              <a:off x="6287968" y="1280230"/>
              <a:ext cx="839905" cy="499432"/>
            </a:xfrm>
            <a:prstGeom prst="bentConnector4">
              <a:avLst>
                <a:gd name="adj1" fmla="val 8749"/>
                <a:gd name="adj2" fmla="val 12809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16B5FF9F-B079-2C5C-6F7D-A2559F2C5F99}"/>
                </a:ext>
              </a:extLst>
            </p:cNvPr>
            <p:cNvSpPr/>
            <p:nvPr/>
          </p:nvSpPr>
          <p:spPr>
            <a:xfrm>
              <a:off x="6458205" y="1023884"/>
              <a:ext cx="1002860" cy="172217"/>
            </a:xfrm>
            <a:prstGeom prst="roundRect">
              <a:avLst>
                <a:gd name="adj" fmla="val 1059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rbel" panose="020B0503020204020204" pitchFamily="34" charset="0"/>
                </a:rPr>
                <a:t>Add &amp; Norm</a:t>
              </a:r>
            </a:p>
          </p:txBody>
        </p:sp>
        <p:cxnSp>
          <p:nvCxnSpPr>
            <p:cNvPr id="54" name="Curved Connector 53">
              <a:extLst>
                <a:ext uri="{FF2B5EF4-FFF2-40B4-BE49-F238E27FC236}">
                  <a16:creationId xmlns:a16="http://schemas.microsoft.com/office/drawing/2014/main" id="{2DE9E70B-5630-9C81-D655-44595CF5A90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06801" y="2021737"/>
              <a:ext cx="521622" cy="6553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urved Connector 54">
              <a:extLst>
                <a:ext uri="{FF2B5EF4-FFF2-40B4-BE49-F238E27FC236}">
                  <a16:creationId xmlns:a16="http://schemas.microsoft.com/office/drawing/2014/main" id="{57750552-D3B4-4FC5-7A52-4284DFEC35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13500" y="737097"/>
              <a:ext cx="521622" cy="6553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Left Brace 58">
            <a:extLst>
              <a:ext uri="{FF2B5EF4-FFF2-40B4-BE49-F238E27FC236}">
                <a16:creationId xmlns:a16="http://schemas.microsoft.com/office/drawing/2014/main" id="{8D5C9D1B-F01A-C6D7-6894-D8D2140EF2FD}"/>
              </a:ext>
            </a:extLst>
          </p:cNvPr>
          <p:cNvSpPr/>
          <p:nvPr/>
        </p:nvSpPr>
        <p:spPr>
          <a:xfrm flipH="1">
            <a:off x="7985039" y="898383"/>
            <a:ext cx="154158" cy="3633055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4DC9828-7A87-2F30-0D03-9B1CB136568D}"/>
              </a:ext>
            </a:extLst>
          </p:cNvPr>
          <p:cNvSpPr/>
          <p:nvPr/>
        </p:nvSpPr>
        <p:spPr>
          <a:xfrm>
            <a:off x="8139197" y="2566758"/>
            <a:ext cx="7841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N layers</a:t>
            </a:r>
          </a:p>
        </p:txBody>
      </p:sp>
    </p:spTree>
    <p:extLst>
      <p:ext uri="{BB962C8B-B14F-4D97-AF65-F5344CB8AC3E}">
        <p14:creationId xmlns:p14="http://schemas.microsoft.com/office/powerpoint/2010/main" val="27542771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3940820" y="382654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879365" y="4271418"/>
            <a:ext cx="4051864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4003682" y="421230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879365" y="4904643"/>
            <a:ext cx="7321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[Sun and </a:t>
            </a:r>
            <a:r>
              <a:rPr lang="en-US" sz="1050" dirty="0" err="1">
                <a:latin typeface="Corbel" panose="020B050302020402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</a:rPr>
              <a:t> 2021]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4FB017A-C3BA-B47D-D8C6-2BA219698E45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9D3518D-EE02-6C72-8447-D4EFF5FDC58E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0AB3C22D-0E47-D11C-4B11-40EBD10DF06F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193E0557-AD92-E4C6-3077-AA778171C562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F5CD49-DB53-B974-B2EB-517F123FB81A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BAB6BD68-524C-3719-CE04-CC86536BDCEB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679F98-11F2-6FCC-F7EC-0BB892A63DAC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4425748-4FC7-F72B-B465-283C7C4752D8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7A516BD-2D1F-B761-E525-AE1BC5283A63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613172E-5DFF-66FF-6789-631CCB191632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1291B8-34B4-2996-9251-5D4F78E094A1}"/>
              </a:ext>
            </a:extLst>
          </p:cNvPr>
          <p:cNvGrpSpPr/>
          <p:nvPr/>
        </p:nvGrpSpPr>
        <p:grpSpPr>
          <a:xfrm>
            <a:off x="3136703" y="691033"/>
            <a:ext cx="1384431" cy="1016534"/>
            <a:chOff x="6053458" y="1801327"/>
            <a:chExt cx="1384431" cy="1016534"/>
          </a:xfrm>
        </p:grpSpPr>
        <p:pic>
          <p:nvPicPr>
            <p:cNvPr id="26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6FF27A2-3626-0553-0A67-BE8A45C609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D791FF-C24F-28FD-01E4-ED3611DF6583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80736D-6EE1-A577-59C9-9F1CE632C177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</a:rPr>
                <a:t>Prob</a:t>
              </a:r>
            </a:p>
          </p:txBody>
        </p:sp>
      </p:grp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AB89963-632E-34DA-6A01-7C461BE86AC5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  <p:pic>
        <p:nvPicPr>
          <p:cNvPr id="2" name="Picture 2" descr="residual block">
            <a:extLst>
              <a:ext uri="{FF2B5EF4-FFF2-40B4-BE49-F238E27FC236}">
                <a16:creationId xmlns:a16="http://schemas.microsoft.com/office/drawing/2014/main" id="{958B3DB3-75A3-F76E-4831-6CD5B4C994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35"/>
          <a:stretch/>
        </p:blipFill>
        <p:spPr bwMode="auto">
          <a:xfrm>
            <a:off x="5727966" y="850796"/>
            <a:ext cx="2693127" cy="151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CC34FE4-0B5A-4FC0-0A82-7D1DD026AD9E}"/>
              </a:ext>
            </a:extLst>
          </p:cNvPr>
          <p:cNvSpPr txBox="1"/>
          <p:nvPr/>
        </p:nvSpPr>
        <p:spPr>
          <a:xfrm>
            <a:off x="4870783" y="2394606"/>
            <a:ext cx="43012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</a:rPr>
              <a:t>Uses </a:t>
            </a:r>
            <a:r>
              <a:rPr lang="en-US" sz="1800" b="1" dirty="0">
                <a:latin typeface="Corbel" panose="020B0503020204020204" pitchFamily="34" charset="0"/>
              </a:rPr>
              <a:t>residual connections </a:t>
            </a:r>
            <a:r>
              <a:rPr lang="en-US" sz="1800" dirty="0">
                <a:latin typeface="Corbel" panose="020B0503020204020204" pitchFamily="34" charset="0"/>
              </a:rPr>
              <a:t>(</a:t>
            </a:r>
            <a:r>
              <a:rPr lang="en-US" sz="1800" dirty="0">
                <a:latin typeface="Corbel" panose="020B0503020204020204" pitchFamily="34" charset="0"/>
                <a:hlinkClick r:id="rId6"/>
              </a:rPr>
              <a:t>He et al. 2016</a:t>
            </a:r>
            <a:r>
              <a:rPr lang="en-US" sz="1800" dirty="0">
                <a:latin typeface="Corbel" panose="020B0503020204020204" pitchFamily="34" charset="0"/>
              </a:rPr>
              <a:t>)</a:t>
            </a:r>
            <a:r>
              <a:rPr lang="en-US" sz="1800" b="1" dirty="0">
                <a:latin typeface="Corbel" panose="020B0503020204020204" pitchFamily="34" charset="0"/>
              </a:rPr>
              <a:t> </a:t>
            </a:r>
            <a:r>
              <a:rPr lang="en-US" sz="1800" dirty="0">
                <a:latin typeface="Corbel" panose="020B0503020204020204" pitchFamily="34" charset="0"/>
              </a:rPr>
              <a:t>— “information highways” between layers. (we saw them in the earlier chapter)</a:t>
            </a:r>
          </a:p>
        </p:txBody>
      </p:sp>
    </p:spTree>
    <p:extLst>
      <p:ext uri="{BB962C8B-B14F-4D97-AF65-F5344CB8AC3E}">
        <p14:creationId xmlns:p14="http://schemas.microsoft.com/office/powerpoint/2010/main" val="25784041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3940820" y="382654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879365" y="4271418"/>
            <a:ext cx="4051864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4003682" y="421230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879365" y="4904643"/>
            <a:ext cx="7321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[Sun and </a:t>
            </a:r>
            <a:r>
              <a:rPr lang="en-US" sz="1050" dirty="0" err="1">
                <a:latin typeface="Corbel" panose="020B050302020402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</a:rPr>
              <a:t> 2021]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4FB017A-C3BA-B47D-D8C6-2BA219698E45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9D3518D-EE02-6C72-8447-D4EFF5FDC58E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0AB3C22D-0E47-D11C-4B11-40EBD10DF06F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193E0557-AD92-E4C6-3077-AA778171C562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F5CD49-DB53-B974-B2EB-517F123FB81A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BAB6BD68-524C-3719-CE04-CC86536BDCEB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679F98-11F2-6FCC-F7EC-0BB892A63DAC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4425748-4FC7-F72B-B465-283C7C4752D8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7A516BD-2D1F-B761-E525-AE1BC5283A63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613172E-5DFF-66FF-6789-631CCB191632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1291B8-34B4-2996-9251-5D4F78E094A1}"/>
              </a:ext>
            </a:extLst>
          </p:cNvPr>
          <p:cNvGrpSpPr/>
          <p:nvPr/>
        </p:nvGrpSpPr>
        <p:grpSpPr>
          <a:xfrm>
            <a:off x="3136703" y="691033"/>
            <a:ext cx="1384431" cy="1016534"/>
            <a:chOff x="6053458" y="1801327"/>
            <a:chExt cx="1384431" cy="1016534"/>
          </a:xfrm>
        </p:grpSpPr>
        <p:pic>
          <p:nvPicPr>
            <p:cNvPr id="26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6FF27A2-3626-0553-0A67-BE8A45C609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D791FF-C24F-28FD-01E4-ED3611DF6583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80736D-6EE1-A577-59C9-9F1CE632C177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</a:rPr>
                <a:t>Prob</a:t>
              </a:r>
            </a:p>
          </p:txBody>
        </p:sp>
      </p:grp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AB89963-632E-34DA-6A01-7C461BE86AC5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C34FE4-0B5A-4FC0-0A82-7D1DD026AD9E}"/>
              </a:ext>
            </a:extLst>
          </p:cNvPr>
          <p:cNvSpPr txBox="1"/>
          <p:nvPr/>
        </p:nvSpPr>
        <p:spPr>
          <a:xfrm>
            <a:off x="4635957" y="2087492"/>
            <a:ext cx="42319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</a:rPr>
              <a:t>Uses </a:t>
            </a:r>
            <a:r>
              <a:rPr lang="en-US" sz="1800" b="1" dirty="0">
                <a:latin typeface="Corbel" panose="020B0503020204020204" pitchFamily="34" charset="0"/>
              </a:rPr>
              <a:t>layer normalization </a:t>
            </a:r>
            <a:r>
              <a:rPr lang="en-US" sz="1800" dirty="0">
                <a:latin typeface="Corbel" panose="020B0503020204020204" pitchFamily="34" charset="0"/>
              </a:rPr>
              <a:t>(</a:t>
            </a:r>
            <a:r>
              <a:rPr lang="en-US" sz="1800" dirty="0">
                <a:latin typeface="Corbel" panose="020B0503020204020204" pitchFamily="34" charset="0"/>
                <a:hlinkClick r:id="rId5"/>
              </a:rPr>
              <a:t>Ba et al. 2016</a:t>
            </a:r>
            <a:r>
              <a:rPr lang="en-US" sz="1800" dirty="0">
                <a:latin typeface="Corbel" panose="020B0503020204020204" pitchFamily="34" charset="0"/>
              </a:rPr>
              <a:t>)</a:t>
            </a:r>
            <a:r>
              <a:rPr lang="en-US" sz="1800" b="1" dirty="0">
                <a:latin typeface="Corbel" panose="020B0503020204020204" pitchFamily="34" charset="0"/>
              </a:rPr>
              <a:t> </a:t>
            </a:r>
            <a:r>
              <a:rPr lang="en-US" sz="1800" dirty="0">
                <a:latin typeface="Corbel" panose="020B0503020204020204" pitchFamily="34" charset="0"/>
              </a:rPr>
              <a:t>which reduces variance across different data/batches and makes the optimization easier/faster. </a:t>
            </a:r>
          </a:p>
        </p:txBody>
      </p:sp>
    </p:spTree>
    <p:extLst>
      <p:ext uri="{BB962C8B-B14F-4D97-AF65-F5344CB8AC3E}">
        <p14:creationId xmlns:p14="http://schemas.microsoft.com/office/powerpoint/2010/main" val="32722084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3940820" y="382654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879365" y="4271418"/>
            <a:ext cx="4051864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4003682" y="421230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879365" y="4904643"/>
            <a:ext cx="7321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[Sun and </a:t>
            </a:r>
            <a:r>
              <a:rPr lang="en-US" sz="1050" dirty="0" err="1">
                <a:latin typeface="Corbel" panose="020B050302020402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</a:rPr>
              <a:t> 2021]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4FB017A-C3BA-B47D-D8C6-2BA219698E45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9D3518D-EE02-6C72-8447-D4EFF5FDC58E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0AB3C22D-0E47-D11C-4B11-40EBD10DF06F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193E0557-AD92-E4C6-3077-AA778171C562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F5CD49-DB53-B974-B2EB-517F123FB81A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BAB6BD68-524C-3719-CE04-CC86536BDCEB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679F98-11F2-6FCC-F7EC-0BB892A63DAC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4425748-4FC7-F72B-B465-283C7C4752D8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7A516BD-2D1F-B761-E525-AE1BC5283A63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613172E-5DFF-66FF-6789-631CCB191632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1291B8-34B4-2996-9251-5D4F78E094A1}"/>
              </a:ext>
            </a:extLst>
          </p:cNvPr>
          <p:cNvGrpSpPr/>
          <p:nvPr/>
        </p:nvGrpSpPr>
        <p:grpSpPr>
          <a:xfrm>
            <a:off x="3136703" y="691033"/>
            <a:ext cx="1384431" cy="1016534"/>
            <a:chOff x="6053458" y="1801327"/>
            <a:chExt cx="1384431" cy="1016534"/>
          </a:xfrm>
        </p:grpSpPr>
        <p:pic>
          <p:nvPicPr>
            <p:cNvPr id="26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6FF27A2-3626-0553-0A67-BE8A45C609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D791FF-C24F-28FD-01E4-ED3611DF6583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80736D-6EE1-A577-59C9-9F1CE632C177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</a:rPr>
                <a:t>Prob</a:t>
              </a:r>
            </a:p>
          </p:txBody>
        </p:sp>
      </p:grp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AB89963-632E-34DA-6A01-7C461BE86AC5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C34FE4-0B5A-4FC0-0A82-7D1DD026AD9E}"/>
              </a:ext>
            </a:extLst>
          </p:cNvPr>
          <p:cNvSpPr txBox="1"/>
          <p:nvPr/>
        </p:nvSpPr>
        <p:spPr>
          <a:xfrm>
            <a:off x="4775206" y="2724554"/>
            <a:ext cx="44433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</a:rPr>
              <a:t>Use ADAM optimizer (</a:t>
            </a:r>
            <a:r>
              <a:rPr lang="en-US" sz="1800" dirty="0">
                <a:latin typeface="Corbel" panose="020B0503020204020204" pitchFamily="34" charset="0"/>
                <a:hlinkClick r:id="rId5"/>
              </a:rPr>
              <a:t>Kingma &amp; Ba, 2017</a:t>
            </a:r>
            <a:r>
              <a:rPr lang="en-US" sz="1800" dirty="0">
                <a:latin typeface="Corbel" panose="020B0503020204020204" pitchFamily="34" charset="0"/>
              </a:rPr>
              <a:t>), </a:t>
            </a:r>
            <a:br>
              <a:rPr lang="en-US" sz="1800" dirty="0">
                <a:latin typeface="Corbel" panose="020B0503020204020204" pitchFamily="34" charset="0"/>
              </a:rPr>
            </a:br>
            <a:r>
              <a:rPr lang="en-US" sz="1800" dirty="0">
                <a:latin typeface="Corbel" panose="020B0503020204020204" pitchFamily="34" charset="0"/>
              </a:rPr>
              <a:t>a variant of Stochastic Gradient Descent.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3C4604-AA55-76D5-B070-5848706DEAA5}"/>
              </a:ext>
            </a:extLst>
          </p:cNvPr>
          <p:cNvSpPr txBox="1"/>
          <p:nvPr/>
        </p:nvSpPr>
        <p:spPr>
          <a:xfrm>
            <a:off x="4775205" y="1557123"/>
            <a:ext cx="4443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</a:rPr>
              <a:t>Use “dropout” to avoid overfitting. </a:t>
            </a:r>
          </a:p>
        </p:txBody>
      </p:sp>
    </p:spTree>
    <p:extLst>
      <p:ext uri="{BB962C8B-B14F-4D97-AF65-F5344CB8AC3E}">
        <p14:creationId xmlns:p14="http://schemas.microsoft.com/office/powerpoint/2010/main" val="20393287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3940820" y="382654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879365" y="4271418"/>
            <a:ext cx="4051864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4003682" y="421230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859142" y="4888331"/>
            <a:ext cx="7321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[Sun and </a:t>
            </a:r>
            <a:r>
              <a:rPr lang="en-US" sz="1050" dirty="0" err="1">
                <a:latin typeface="Corbel" panose="020B050302020402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</a:rPr>
              <a:t> 2021]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4FB017A-C3BA-B47D-D8C6-2BA219698E45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9D3518D-EE02-6C72-8447-D4EFF5FDC58E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0AB3C22D-0E47-D11C-4B11-40EBD10DF06F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193E0557-AD92-E4C6-3077-AA778171C562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F5CD49-DB53-B974-B2EB-517F123FB81A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BAB6BD68-524C-3719-CE04-CC86536BDCEB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679F98-11F2-6FCC-F7EC-0BB892A63DAC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4425748-4FC7-F72B-B465-283C7C4752D8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7A516BD-2D1F-B761-E525-AE1BC5283A63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613172E-5DFF-66FF-6789-631CCB191632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1291B8-34B4-2996-9251-5D4F78E094A1}"/>
              </a:ext>
            </a:extLst>
          </p:cNvPr>
          <p:cNvGrpSpPr/>
          <p:nvPr/>
        </p:nvGrpSpPr>
        <p:grpSpPr>
          <a:xfrm>
            <a:off x="3136703" y="691033"/>
            <a:ext cx="1384431" cy="1016534"/>
            <a:chOff x="6053458" y="1801327"/>
            <a:chExt cx="1384431" cy="1016534"/>
          </a:xfrm>
        </p:grpSpPr>
        <p:pic>
          <p:nvPicPr>
            <p:cNvPr id="26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6FF27A2-3626-0553-0A67-BE8A45C609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D791FF-C24F-28FD-01E4-ED3611DF6583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80736D-6EE1-A577-59C9-9F1CE632C177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</a:rPr>
                <a:t>Prob</a:t>
              </a:r>
            </a:p>
          </p:txBody>
        </p:sp>
      </p:grpSp>
      <p:sp>
        <p:nvSpPr>
          <p:cNvPr id="35" name="Content Placeholder 6">
            <a:extLst>
              <a:ext uri="{FF2B5EF4-FFF2-40B4-BE49-F238E27FC236}">
                <a16:creationId xmlns:a16="http://schemas.microsoft.com/office/drawing/2014/main" id="{39D1450C-87A8-1703-0530-11293001A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0096" y="434019"/>
            <a:ext cx="4503656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The parameters of this model: </a:t>
            </a:r>
          </a:p>
          <a:p>
            <a:r>
              <a:rPr lang="en-US" dirty="0"/>
              <a:t>Window size: k </a:t>
            </a:r>
          </a:p>
          <a:p>
            <a:r>
              <a:rPr lang="en-US" dirty="0"/>
              <a:t>Depth of the model: N </a:t>
            </a:r>
          </a:p>
          <a:p>
            <a:r>
              <a:rPr lang="en-US" dirty="0"/>
              <a:t>Activation types: tanh, </a:t>
            </a:r>
            <a:r>
              <a:rPr lang="en-US" dirty="0" err="1"/>
              <a:t>ReLU</a:t>
            </a:r>
            <a:r>
              <a:rPr lang="en-US" dirty="0"/>
              <a:t> </a:t>
            </a:r>
          </a:p>
          <a:p>
            <a:r>
              <a:rPr lang="en-US" dirty="0"/>
              <a:t>Embedding dimensionality</a:t>
            </a:r>
          </a:p>
          <a:p>
            <a:r>
              <a:rPr lang="en-US" dirty="0"/>
              <a:t>Number of hidden units </a:t>
            </a:r>
          </a:p>
          <a:p>
            <a:r>
              <a:rPr lang="en-US" dirty="0"/>
              <a:t>With and without residual connections </a:t>
            </a:r>
          </a:p>
          <a:p>
            <a:r>
              <a:rPr lang="en-US" dirty="0"/>
              <a:t>Optimization algorithm 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AB89963-632E-34DA-6A01-7C461BE86AC5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</p:spTree>
    <p:extLst>
      <p:ext uri="{BB962C8B-B14F-4D97-AF65-F5344CB8AC3E}">
        <p14:creationId xmlns:p14="http://schemas.microsoft.com/office/powerpoint/2010/main" val="26094510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12EBE04-70A8-2303-3480-CB9BE7FEFE79}"/>
              </a:ext>
            </a:extLst>
          </p:cNvPr>
          <p:cNvSpPr txBox="1">
            <a:spLocks/>
          </p:cNvSpPr>
          <p:nvPr/>
        </p:nvSpPr>
        <p:spPr>
          <a:xfrm>
            <a:off x="4866485" y="2911792"/>
            <a:ext cx="4503656" cy="152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114300" indent="0">
              <a:buFont typeface="Corbel"/>
              <a:buNone/>
            </a:pPr>
            <a:r>
              <a:rPr lang="en-US" b="1" dirty="0"/>
              <a:t>Takeaways: </a:t>
            </a:r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Depth</a:t>
            </a:r>
            <a:r>
              <a:rPr lang="en-US" dirty="0"/>
              <a:t> helps </a:t>
            </a:r>
          </a:p>
          <a:p>
            <a:r>
              <a:rPr lang="en-US" dirty="0">
                <a:solidFill>
                  <a:srgbClr val="C00000"/>
                </a:solidFill>
              </a:rPr>
              <a:t>Residual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connections</a:t>
            </a:r>
            <a:r>
              <a:rPr lang="en-US" dirty="0"/>
              <a:t> are important </a:t>
            </a:r>
          </a:p>
          <a:p>
            <a:r>
              <a:rPr lang="en-US" dirty="0">
                <a:solidFill>
                  <a:srgbClr val="C00000"/>
                </a:solidFill>
              </a:rPr>
              <a:t>Adam</a:t>
            </a:r>
            <a:r>
              <a:rPr lang="en-US" dirty="0"/>
              <a:t> works (here) better than SGD</a:t>
            </a: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3940820" y="382654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879365" y="4271418"/>
            <a:ext cx="4051864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4003682" y="421230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859142" y="4888331"/>
            <a:ext cx="7321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[Sun and </a:t>
            </a:r>
            <a:r>
              <a:rPr lang="en-US" sz="1050" dirty="0" err="1">
                <a:latin typeface="Corbel" panose="020B050302020402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</a:rPr>
              <a:t> 2021]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4FB017A-C3BA-B47D-D8C6-2BA219698E45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9D3518D-EE02-6C72-8447-D4EFF5FDC58E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0AB3C22D-0E47-D11C-4B11-40EBD10DF06F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193E0557-AD92-E4C6-3077-AA778171C562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F5CD49-DB53-B974-B2EB-517F123FB81A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BAB6BD68-524C-3719-CE04-CC86536BDCEB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679F98-11F2-6FCC-F7EC-0BB892A63DAC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4425748-4FC7-F72B-B465-283C7C4752D8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7A516BD-2D1F-B761-E525-AE1BC5283A63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613172E-5DFF-66FF-6789-631CCB191632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1291B8-34B4-2996-9251-5D4F78E094A1}"/>
              </a:ext>
            </a:extLst>
          </p:cNvPr>
          <p:cNvGrpSpPr/>
          <p:nvPr/>
        </p:nvGrpSpPr>
        <p:grpSpPr>
          <a:xfrm>
            <a:off x="3136703" y="691033"/>
            <a:ext cx="1384431" cy="1016534"/>
            <a:chOff x="6053458" y="1801327"/>
            <a:chExt cx="1384431" cy="1016534"/>
          </a:xfrm>
        </p:grpSpPr>
        <p:pic>
          <p:nvPicPr>
            <p:cNvPr id="26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6FF27A2-3626-0553-0A67-BE8A45C609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D791FF-C24F-28FD-01E4-ED3611DF6583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80736D-6EE1-A577-59C9-9F1CE632C177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</a:rPr>
                <a:t>Prob</a:t>
              </a:r>
            </a:p>
          </p:txBody>
        </p:sp>
      </p:grp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AB89963-632E-34DA-6A01-7C461BE86AC5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A869F53-8673-3EA2-E10B-443A40F993EA}"/>
              </a:ext>
            </a:extLst>
          </p:cNvPr>
          <p:cNvGrpSpPr/>
          <p:nvPr/>
        </p:nvGrpSpPr>
        <p:grpSpPr>
          <a:xfrm>
            <a:off x="4800432" y="253204"/>
            <a:ext cx="3967819" cy="2494561"/>
            <a:chOff x="665141" y="242588"/>
            <a:chExt cx="3501070" cy="2193786"/>
          </a:xfrm>
        </p:grpSpPr>
        <p:pic>
          <p:nvPicPr>
            <p:cNvPr id="3" name="Picture 2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900194C7-75EC-C3A0-79EF-F7F3F2572F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8093"/>
            <a:stretch/>
          </p:blipFill>
          <p:spPr>
            <a:xfrm>
              <a:off x="665141" y="1880370"/>
              <a:ext cx="3501070" cy="556004"/>
            </a:xfrm>
            <a:prstGeom prst="rect">
              <a:avLst/>
            </a:prstGeom>
          </p:spPr>
        </p:pic>
        <p:pic>
          <p:nvPicPr>
            <p:cNvPr id="4" name="Picture 3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F15C94A9-ACFC-BD1D-E7D6-C70E0A088B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34278"/>
            <a:stretch/>
          </p:blipFill>
          <p:spPr>
            <a:xfrm>
              <a:off x="665141" y="242588"/>
              <a:ext cx="3501070" cy="16680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66417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3940820" y="382654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879365" y="4271418"/>
            <a:ext cx="4051864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4003682" y="421230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859142" y="4888331"/>
            <a:ext cx="7321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[Sun and </a:t>
            </a:r>
            <a:r>
              <a:rPr lang="en-US" sz="1050" dirty="0" err="1">
                <a:latin typeface="Corbel" panose="020B050302020402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</a:rPr>
              <a:t> 2021]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4FB017A-C3BA-B47D-D8C6-2BA219698E45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9D3518D-EE02-6C72-8447-D4EFF5FDC58E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0AB3C22D-0E47-D11C-4B11-40EBD10DF06F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193E0557-AD92-E4C6-3077-AA778171C562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F5CD49-DB53-B974-B2EB-517F123FB81A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BAB6BD68-524C-3719-CE04-CC86536BDCEB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679F98-11F2-6FCC-F7EC-0BB892A63DAC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4425748-4FC7-F72B-B465-283C7C4752D8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7A516BD-2D1F-B761-E525-AE1BC5283A63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613172E-5DFF-66FF-6789-631CCB191632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1291B8-34B4-2996-9251-5D4F78E094A1}"/>
              </a:ext>
            </a:extLst>
          </p:cNvPr>
          <p:cNvGrpSpPr/>
          <p:nvPr/>
        </p:nvGrpSpPr>
        <p:grpSpPr>
          <a:xfrm>
            <a:off x="3136703" y="691033"/>
            <a:ext cx="1384431" cy="1016534"/>
            <a:chOff x="6053458" y="1801327"/>
            <a:chExt cx="1384431" cy="1016534"/>
          </a:xfrm>
        </p:grpSpPr>
        <p:pic>
          <p:nvPicPr>
            <p:cNvPr id="26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6FF27A2-3626-0553-0A67-BE8A45C609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D791FF-C24F-28FD-01E4-ED3611DF6583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80736D-6EE1-A577-59C9-9F1CE632C177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</a:rPr>
                <a:t>Prob</a:t>
              </a:r>
            </a:p>
          </p:txBody>
        </p:sp>
      </p:grpSp>
      <p:sp>
        <p:nvSpPr>
          <p:cNvPr id="35" name="Content Placeholder 6">
            <a:extLst>
              <a:ext uri="{FF2B5EF4-FFF2-40B4-BE49-F238E27FC236}">
                <a16:creationId xmlns:a16="http://schemas.microsoft.com/office/drawing/2014/main" id="{39D1450C-87A8-1703-0530-11293001A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7151" y="434019"/>
            <a:ext cx="4158889" cy="4454312"/>
          </a:xfrm>
        </p:spPr>
        <p:txBody>
          <a:bodyPr/>
          <a:lstStyle/>
          <a:p>
            <a:pPr marL="114300" indent="0" algn="ctr">
              <a:buNone/>
            </a:pPr>
            <a:r>
              <a:rPr lang="en-US" b="1" dirty="0"/>
              <a:t>Effect of window size: </a:t>
            </a:r>
          </a:p>
          <a:p>
            <a:pPr marL="114300" indent="0" algn="ctr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b="1" dirty="0"/>
              <a:t>Fixed-</a:t>
            </a:r>
            <a:r>
              <a:rPr lang="en-US" b="1" dirty="0" err="1"/>
              <a:t>WindowLM</a:t>
            </a:r>
            <a:r>
              <a:rPr lang="en-US" b="1" dirty="0"/>
              <a:t> (NPLM)</a:t>
            </a:r>
            <a:r>
              <a:rPr lang="en-US" dirty="0"/>
              <a:t> is better than the </a:t>
            </a:r>
            <a:r>
              <a:rPr lang="en-US" b="1" dirty="0"/>
              <a:t>Transformer </a:t>
            </a:r>
            <a:r>
              <a:rPr lang="en-US" dirty="0"/>
              <a:t>(will see them in 2 weeks!)</a:t>
            </a:r>
            <a:r>
              <a:rPr lang="en-US" b="1" dirty="0"/>
              <a:t> </a:t>
            </a:r>
            <a:r>
              <a:rPr lang="en-US" dirty="0"/>
              <a:t>with short prefixes but worse on longer ones.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AB89963-632E-34DA-6A01-7C461BE86AC5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4CCD3BD5-83A4-129D-487E-EB696548B5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74" t="3123" r="6648" b="27898"/>
          <a:stretch/>
        </p:blipFill>
        <p:spPr>
          <a:xfrm>
            <a:off x="4803867" y="989772"/>
            <a:ext cx="3953714" cy="212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1515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B59F0-692C-2368-AE20-C098BA9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Fixed-Window LM in Practice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5AEBA-CBBD-9E0C-14DD-90D901825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pc="-5" dirty="0">
                <a:latin typeface="Corbel" panose="020B0503020204020204" pitchFamily="34" charset="0"/>
                <a:cs typeface="Calibri"/>
              </a:rPr>
              <a:t>Fixed-Window LM</a:t>
            </a:r>
            <a:r>
              <a:rPr lang="en-US" spc="-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trained on Wikipedia:</a:t>
            </a:r>
            <a:endParaRPr lang="en-US" dirty="0">
              <a:latin typeface="Corbel" panose="020B0503020204020204" pitchFamily="34" charset="0"/>
              <a:cs typeface="Calibri"/>
            </a:endParaRPr>
          </a:p>
          <a:p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5AF2D4-03C1-697C-C1CC-87226D4B5936}"/>
              </a:ext>
            </a:extLst>
          </p:cNvPr>
          <p:cNvSpPr txBox="1"/>
          <p:nvPr/>
        </p:nvSpPr>
        <p:spPr>
          <a:xfrm>
            <a:off x="612648" y="2175162"/>
            <a:ext cx="793699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2929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TBD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BCE07D-3C93-2864-E7D9-EE1C55949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308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11708" y="532303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en" dirty="0"/>
              <a:t>Language Modeling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11700" y="2744321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CSCI 601 471/671 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NLP: Self-Supervised Models</a:t>
            </a:r>
            <a:endParaRPr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02E3B-62E7-EEAE-E8F3-5972D2C26242}"/>
              </a:ext>
            </a:extLst>
          </p:cNvPr>
          <p:cNvSpPr txBox="1"/>
          <p:nvPr/>
        </p:nvSpPr>
        <p:spPr>
          <a:xfrm>
            <a:off x="1134208" y="3472836"/>
            <a:ext cx="6875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https://self-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supervised.cs.jhu.edu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/sp2023/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B7F7A9-06D2-2FAF-9E71-A417ABC513C8}"/>
              </a:ext>
            </a:extLst>
          </p:cNvPr>
          <p:cNvSpPr txBox="1"/>
          <p:nvPr/>
        </p:nvSpPr>
        <p:spPr>
          <a:xfrm>
            <a:off x="1663896" y="4889584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 credit: Mohit </a:t>
            </a:r>
            <a:r>
              <a:rPr lang="en-US" sz="1050" dirty="0" err="1">
                <a:latin typeface="Corbel" panose="020B050302020402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</a:rPr>
              <a:t>, Chris Manning, and many others ]</a:t>
            </a:r>
          </a:p>
        </p:txBody>
      </p:sp>
    </p:spTree>
    <p:extLst>
      <p:ext uri="{BB962C8B-B14F-4D97-AF65-F5344CB8AC3E}">
        <p14:creationId xmlns:p14="http://schemas.microsoft.com/office/powerpoint/2010/main" val="22552286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158B2-83A2-C60B-EB5F-1C26BAAF7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Flashback to Word2Vec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C3DFC-A035-DE33-6622-DD6D53651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Word2Vec objective is </a:t>
            </a:r>
            <a:r>
              <a:rPr lang="en-US" dirty="0">
                <a:solidFill>
                  <a:srgbClr val="C00000"/>
                </a:solidFill>
              </a:rPr>
              <a:t>similar</a:t>
            </a:r>
            <a:r>
              <a:rPr lang="en-US" dirty="0"/>
              <a:t> to the language modeling objective. </a:t>
            </a:r>
          </a:p>
          <a:p>
            <a:r>
              <a:rPr lang="en-US" dirty="0"/>
              <a:t>Word2Vec representations are fixed </a:t>
            </a:r>
          </a:p>
          <a:p>
            <a:pPr lvl="1"/>
            <a:r>
              <a:rPr lang="en-US" dirty="0"/>
              <a:t>e.g., “play” has one vector regardless of the context. </a:t>
            </a:r>
          </a:p>
          <a:p>
            <a:r>
              <a:rPr lang="en-US" dirty="0"/>
              <a:t>In contrast, the meaning representation extracted from more advanced architectures (</a:t>
            </a:r>
            <a:r>
              <a:rPr lang="en-US" dirty="0" err="1"/>
              <a:t>e.g</a:t>
            </a:r>
            <a:r>
              <a:rPr lang="en-US" dirty="0"/>
              <a:t>, FFN-LM) is </a:t>
            </a:r>
            <a:r>
              <a:rPr lang="en-US" dirty="0">
                <a:solidFill>
                  <a:srgbClr val="C00000"/>
                </a:solidFill>
              </a:rPr>
              <a:t>contextual</a:t>
            </a:r>
            <a:r>
              <a:rPr lang="en-US" dirty="0"/>
              <a:t>. 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46320DA-6A6A-DBDB-93C9-C74B9FB4E9EC}"/>
              </a:ext>
            </a:extLst>
          </p:cNvPr>
          <p:cNvSpPr txBox="1"/>
          <p:nvPr/>
        </p:nvSpPr>
        <p:spPr>
          <a:xfrm>
            <a:off x="7163251" y="4102816"/>
            <a:ext cx="268605" cy="25295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907" rIns="0" bIns="0" rtlCol="0">
            <a:spAutoFit/>
          </a:bodyPr>
          <a:lstStyle/>
          <a:p>
            <a:pPr marL="68104">
              <a:spcBef>
                <a:spcPts val="172"/>
              </a:spcBef>
            </a:pPr>
            <a:r>
              <a:rPr sz="1500" dirty="0">
                <a:latin typeface="Corbel" panose="020B0503020204020204" pitchFamily="34" charset="0"/>
                <a:cs typeface="Calibri"/>
              </a:rPr>
              <a:t>…</a:t>
            </a: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CD3FE723-932C-AA4F-78D2-92B61D485C62}"/>
              </a:ext>
            </a:extLst>
          </p:cNvPr>
          <p:cNvSpPr txBox="1"/>
          <p:nvPr/>
        </p:nvSpPr>
        <p:spPr>
          <a:xfrm>
            <a:off x="5995217" y="4094243"/>
            <a:ext cx="58864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580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crises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F0597EF6-C262-70E9-B8D0-00F686F49237}"/>
              </a:ext>
            </a:extLst>
          </p:cNvPr>
          <p:cNvSpPr txBox="1"/>
          <p:nvPr/>
        </p:nvSpPr>
        <p:spPr>
          <a:xfrm>
            <a:off x="5109393" y="4099959"/>
            <a:ext cx="748664" cy="253435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2384" rIns="0" bIns="0" rtlCol="0">
            <a:spAutoFit/>
          </a:bodyPr>
          <a:lstStyle/>
          <a:p>
            <a:pPr marL="68580">
              <a:spcBef>
                <a:spcPts val="176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banking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996CB322-0C90-6B5E-0D2F-585757ED7DBF}"/>
              </a:ext>
            </a:extLst>
          </p:cNvPr>
          <p:cNvSpPr txBox="1"/>
          <p:nvPr/>
        </p:nvSpPr>
        <p:spPr>
          <a:xfrm>
            <a:off x="4172133" y="4099959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A1D087D6-2D9D-95D8-BC1B-B8C4CB33A6C9}"/>
              </a:ext>
            </a:extLst>
          </p:cNvPr>
          <p:cNvSpPr txBox="1"/>
          <p:nvPr/>
        </p:nvSpPr>
        <p:spPr>
          <a:xfrm>
            <a:off x="3253789" y="4094243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DFD2A1B0-C7C3-A1FA-FC29-EA6E654EAC17}"/>
              </a:ext>
            </a:extLst>
          </p:cNvPr>
          <p:cNvSpPr txBox="1"/>
          <p:nvPr/>
        </p:nvSpPr>
        <p:spPr>
          <a:xfrm>
            <a:off x="2287954" y="4094243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CA1822AA-7A8F-FCD3-A202-BBA9E8F8C317}"/>
              </a:ext>
            </a:extLst>
          </p:cNvPr>
          <p:cNvSpPr txBox="1"/>
          <p:nvPr/>
        </p:nvSpPr>
        <p:spPr>
          <a:xfrm>
            <a:off x="1872530" y="4105672"/>
            <a:ext cx="25717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dirty="0">
                <a:latin typeface="Corbel" panose="020B0503020204020204" pitchFamily="34" charset="0"/>
                <a:cs typeface="Calibri"/>
              </a:rPr>
              <a:t>…</a:t>
            </a:r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8529233F-4065-7349-61AE-DDC61D1B390F}"/>
              </a:ext>
            </a:extLst>
          </p:cNvPr>
          <p:cNvSpPr txBox="1"/>
          <p:nvPr/>
        </p:nvSpPr>
        <p:spPr>
          <a:xfrm>
            <a:off x="6734626" y="4102816"/>
            <a:ext cx="365760" cy="25295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907" rIns="0" bIns="0" rtlCol="0">
            <a:spAutoFit/>
          </a:bodyPr>
          <a:lstStyle/>
          <a:p>
            <a:pPr marL="68580">
              <a:spcBef>
                <a:spcPts val="172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as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125F8242-A335-3BE1-2958-EFF086B4BD0F}"/>
              </a:ext>
            </a:extLst>
          </p:cNvPr>
          <p:cNvSpPr/>
          <p:nvPr/>
        </p:nvSpPr>
        <p:spPr>
          <a:xfrm>
            <a:off x="2313015" y="4474290"/>
            <a:ext cx="1722120" cy="12001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7C56576A-07CC-45EE-2C65-4E392F4D06E9}"/>
              </a:ext>
            </a:extLst>
          </p:cNvPr>
          <p:cNvSpPr/>
          <p:nvPr/>
        </p:nvSpPr>
        <p:spPr>
          <a:xfrm>
            <a:off x="5116406" y="4500007"/>
            <a:ext cx="1514475" cy="125730"/>
          </a:xfrm>
          <a:custGeom>
            <a:avLst/>
            <a:gdLst/>
            <a:ahLst/>
            <a:cxnLst/>
            <a:rect l="l" t="t" r="r" b="b"/>
            <a:pathLst>
              <a:path w="2019300" h="167639">
                <a:moveTo>
                  <a:pt x="2019303" y="2"/>
                </a:moveTo>
                <a:lnTo>
                  <a:pt x="2018205" y="32628"/>
                </a:lnTo>
                <a:lnTo>
                  <a:pt x="2015211" y="59271"/>
                </a:lnTo>
                <a:lnTo>
                  <a:pt x="2010770" y="77235"/>
                </a:lnTo>
                <a:lnTo>
                  <a:pt x="2005333" y="83822"/>
                </a:lnTo>
                <a:lnTo>
                  <a:pt x="1008315" y="83820"/>
                </a:lnTo>
                <a:lnTo>
                  <a:pt x="1002877" y="90407"/>
                </a:lnTo>
                <a:lnTo>
                  <a:pt x="998437" y="108370"/>
                </a:lnTo>
                <a:lnTo>
                  <a:pt x="995443" y="135013"/>
                </a:lnTo>
                <a:lnTo>
                  <a:pt x="994345" y="167640"/>
                </a:lnTo>
                <a:lnTo>
                  <a:pt x="993247" y="135013"/>
                </a:lnTo>
                <a:lnTo>
                  <a:pt x="990253" y="108370"/>
                </a:lnTo>
                <a:lnTo>
                  <a:pt x="985813" y="90407"/>
                </a:lnTo>
                <a:lnTo>
                  <a:pt x="980375" y="83820"/>
                </a:lnTo>
                <a:lnTo>
                  <a:pt x="13969" y="83820"/>
                </a:lnTo>
                <a:lnTo>
                  <a:pt x="8532" y="77233"/>
                </a:lnTo>
                <a:lnTo>
                  <a:pt x="4091" y="59269"/>
                </a:lnTo>
                <a:lnTo>
                  <a:pt x="1097" y="32626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4ED3CE01-3B07-BC85-094D-1F25D311FEDE}"/>
              </a:ext>
            </a:extLst>
          </p:cNvPr>
          <p:cNvSpPr txBox="1"/>
          <p:nvPr/>
        </p:nvSpPr>
        <p:spPr>
          <a:xfrm>
            <a:off x="2475811" y="4614500"/>
            <a:ext cx="4211479" cy="430567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sz="1350" spc="-4" dirty="0">
                <a:latin typeface="Corbel" panose="020B0503020204020204" pitchFamily="34" charset="0"/>
                <a:cs typeface="Calibri"/>
              </a:rPr>
              <a:t>outside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	</a:t>
            </a:r>
            <a:r>
              <a:rPr sz="2025" spc="-11" baseline="1543" dirty="0">
                <a:latin typeface="Corbel" panose="020B0503020204020204" pitchFamily="34" charset="0"/>
                <a:cs typeface="Calibri"/>
              </a:rPr>
              <a:t>center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sz="2025" spc="-17" baseline="1543" dirty="0">
                <a:latin typeface="Corbel" panose="020B0503020204020204" pitchFamily="34" charset="0"/>
                <a:cs typeface="Calibri"/>
              </a:rPr>
              <a:t>word	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outside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 </a:t>
            </a:r>
            <a:r>
              <a:rPr sz="1350" spc="-293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sz="1350" dirty="0">
                <a:latin typeface="Corbel" panose="020B0503020204020204" pitchFamily="34" charset="0"/>
                <a:cs typeface="Calibri"/>
              </a:rPr>
              <a:t>of</a:t>
            </a:r>
            <a:r>
              <a:rPr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sz="1350" spc="11" dirty="0">
                <a:latin typeface="Corbel" panose="020B0503020204020204" pitchFamily="34" charset="0"/>
                <a:cs typeface="Calibri"/>
              </a:rPr>
              <a:t> </a:t>
            </a:r>
            <a:r>
              <a:rPr sz="1350" dirty="0">
                <a:latin typeface="Corbel" panose="020B0503020204020204" pitchFamily="34" charset="0"/>
                <a:cs typeface="Calibri"/>
              </a:rPr>
              <a:t>2	</a:t>
            </a:r>
            <a:r>
              <a:rPr sz="2025" spc="-11" baseline="1543" dirty="0">
                <a:latin typeface="Corbel" panose="020B0503020204020204" pitchFamily="34" charset="0"/>
                <a:cs typeface="Calibri"/>
              </a:rPr>
              <a:t>at</a:t>
            </a:r>
            <a:r>
              <a:rPr sz="2025" spc="5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sz="2025" spc="-5" baseline="1543" dirty="0">
                <a:latin typeface="Corbel" panose="020B0503020204020204" pitchFamily="34" charset="0"/>
                <a:cs typeface="Calibri"/>
              </a:rPr>
              <a:t>position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sz="2025" baseline="1543" dirty="0">
                <a:latin typeface="Corbel" panose="020B0503020204020204" pitchFamily="34" charset="0"/>
                <a:cs typeface="Calibri"/>
              </a:rPr>
              <a:t>t	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sz="1350" dirty="0">
                <a:latin typeface="Corbel" panose="020B0503020204020204" pitchFamily="34" charset="0"/>
                <a:cs typeface="Calibri"/>
              </a:rPr>
              <a:t> window of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sz="1350" dirty="0">
                <a:latin typeface="Corbel" panose="020B0503020204020204" pitchFamily="34" charset="0"/>
                <a:cs typeface="Calibri"/>
              </a:rPr>
              <a:t> 2</a:t>
            </a:r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DF5E50FA-8C75-EEAD-3456-22CED43D82E2}"/>
              </a:ext>
            </a:extLst>
          </p:cNvPr>
          <p:cNvSpPr/>
          <p:nvPr/>
        </p:nvSpPr>
        <p:spPr>
          <a:xfrm>
            <a:off x="4234995" y="4485718"/>
            <a:ext cx="600075" cy="114300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17B3707D-9EEE-85E6-EB33-BF84410EAAC6}"/>
              </a:ext>
            </a:extLst>
          </p:cNvPr>
          <p:cNvCxnSpPr>
            <a:stCxn id="7" idx="0"/>
            <a:endCxn id="9" idx="0"/>
          </p:cNvCxnSpPr>
          <p:nvPr/>
        </p:nvCxnSpPr>
        <p:spPr>
          <a:xfrm rot="16200000" flipV="1">
            <a:off x="3624379" y="3189301"/>
            <a:ext cx="5716" cy="1815599"/>
          </a:xfrm>
          <a:prstGeom prst="curvedConnector3">
            <a:avLst>
              <a:gd name="adj1" fmla="val 912321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03599866-0FED-B338-0E19-94C230296764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5400000" flipH="1" flipV="1">
            <a:off x="5409430" y="3219849"/>
            <a:ext cx="5716" cy="1754504"/>
          </a:xfrm>
          <a:prstGeom prst="curvedConnector3">
            <a:avLst>
              <a:gd name="adj1" fmla="val 99164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E6362B60-DF8D-0A8D-5BDA-E4CFDD04D8A0}"/>
              </a:ext>
            </a:extLst>
          </p:cNvPr>
          <p:cNvCxnSpPr>
            <a:cxnSpLocks/>
            <a:stCxn id="7" idx="0"/>
            <a:endCxn id="6" idx="0"/>
          </p:cNvCxnSpPr>
          <p:nvPr/>
        </p:nvCxnSpPr>
        <p:spPr>
          <a:xfrm rot="5400000" flipH="1" flipV="1">
            <a:off x="5009380" y="3625615"/>
            <a:ext cx="12700" cy="948689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9A36F81A-9A55-B59D-89CE-51CC1D65A30F}"/>
              </a:ext>
            </a:extLst>
          </p:cNvPr>
          <p:cNvCxnSpPr>
            <a:cxnSpLocks/>
            <a:stCxn id="7" idx="0"/>
            <a:endCxn id="8" idx="0"/>
          </p:cNvCxnSpPr>
          <p:nvPr/>
        </p:nvCxnSpPr>
        <p:spPr>
          <a:xfrm rot="16200000" flipV="1">
            <a:off x="4074435" y="3639357"/>
            <a:ext cx="5716" cy="915487"/>
          </a:xfrm>
          <a:prstGeom prst="curvedConnector3">
            <a:avLst>
              <a:gd name="adj1" fmla="val 40993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6202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A02DA-88DE-782C-7D50-382659D17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Self-Supervised Representations to Solve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B1874-43ED-8C0E-5941-47D06C33D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say I want to train a model for sentiment analysis</a:t>
            </a:r>
          </a:p>
          <a:p>
            <a:r>
              <a:rPr lang="en-US" dirty="0"/>
              <a:t>In the past, I would simply train a supervised model on Word2Vec representation of review sentences (e.g., HW2). </a:t>
            </a:r>
          </a:p>
        </p:txBody>
      </p:sp>
      <p:sp>
        <p:nvSpPr>
          <p:cNvPr id="22" name="Magnetic Disk 21">
            <a:extLst>
              <a:ext uri="{FF2B5EF4-FFF2-40B4-BE49-F238E27FC236}">
                <a16:creationId xmlns:a16="http://schemas.microsoft.com/office/drawing/2014/main" id="{06F3107D-2304-F163-C10E-FDDB5715D2BB}"/>
              </a:ext>
            </a:extLst>
          </p:cNvPr>
          <p:cNvSpPr/>
          <p:nvPr/>
        </p:nvSpPr>
        <p:spPr>
          <a:xfrm>
            <a:off x="990854" y="4046291"/>
            <a:ext cx="1757493" cy="916461"/>
          </a:xfrm>
          <a:prstGeom prst="flowChartMagneticDisk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>
                <a:latin typeface="Corbel" panose="020B0503020204020204" pitchFamily="34" charset="0"/>
              </a:rPr>
              <a:t>A ton of unlabeled text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F5424BE-6B38-F974-313E-E31E03FADB75}"/>
              </a:ext>
            </a:extLst>
          </p:cNvPr>
          <p:cNvSpPr/>
          <p:nvPr/>
        </p:nvSpPr>
        <p:spPr>
          <a:xfrm>
            <a:off x="945152" y="2457721"/>
            <a:ext cx="1848896" cy="858236"/>
          </a:xfrm>
          <a:prstGeom prst="roundRect">
            <a:avLst/>
          </a:prstGeom>
          <a:solidFill>
            <a:srgbClr val="DCF9CD">
              <a:alpha val="6117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A self-supervised model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E2A125-9885-8CC5-93CD-053BD44D8C22}"/>
              </a:ext>
            </a:extLst>
          </p:cNvPr>
          <p:cNvCxnSpPr>
            <a:stCxn id="22" idx="1"/>
            <a:endCxn id="23" idx="2"/>
          </p:cNvCxnSpPr>
          <p:nvPr/>
        </p:nvCxnSpPr>
        <p:spPr>
          <a:xfrm flipH="1" flipV="1">
            <a:off x="1869600" y="3315957"/>
            <a:ext cx="1" cy="7303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B0BC836-9B52-444C-F4D6-C227841FB5B4}"/>
              </a:ext>
            </a:extLst>
          </p:cNvPr>
          <p:cNvSpPr txBox="1"/>
          <p:nvPr/>
        </p:nvSpPr>
        <p:spPr>
          <a:xfrm>
            <a:off x="2118580" y="3011013"/>
            <a:ext cx="2507061" cy="1213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00"/>
              </a:spcBef>
            </a:pPr>
            <a:r>
              <a:rPr lang="en-US" sz="2400" dirty="0">
                <a:latin typeface="Corbel" panose="020B0503020204020204" pitchFamily="34" charset="0"/>
              </a:rPr>
              <a:t>step</a:t>
            </a:r>
            <a:r>
              <a:rPr lang="en-US" sz="2400" spc="-100" dirty="0">
                <a:latin typeface="Corbel" panose="020B0503020204020204" pitchFamily="34" charset="0"/>
              </a:rPr>
              <a:t> </a:t>
            </a:r>
            <a:r>
              <a:rPr lang="en-US" sz="2400" spc="-25" dirty="0">
                <a:latin typeface="Corbel" panose="020B0503020204020204" pitchFamily="34" charset="0"/>
              </a:rPr>
              <a:t>1:</a:t>
            </a:r>
            <a:endParaRPr lang="en-US" sz="2400" dirty="0">
              <a:latin typeface="Corbel" panose="020B0503020204020204" pitchFamily="34" charset="0"/>
            </a:endParaRPr>
          </a:p>
          <a:p>
            <a:pPr marL="12065" marR="5080" algn="ctr">
              <a:spcBef>
                <a:spcPts val="100"/>
              </a:spcBef>
            </a:pPr>
            <a:r>
              <a:rPr lang="en-US" sz="2400" spc="-45" dirty="0">
                <a:latin typeface="Corbel" panose="020B0503020204020204" pitchFamily="34" charset="0"/>
              </a:rPr>
              <a:t>self-</a:t>
            </a:r>
            <a:r>
              <a:rPr lang="en-US" sz="2400" spc="-60" dirty="0">
                <a:latin typeface="Corbel" panose="020B0503020204020204" pitchFamily="34" charset="0"/>
              </a:rPr>
              <a:t>supervised </a:t>
            </a:r>
            <a:r>
              <a:rPr lang="en-US" sz="2400" spc="-10" dirty="0">
                <a:latin typeface="Corbel" panose="020B0503020204020204" pitchFamily="34" charset="0"/>
              </a:rPr>
              <a:t>pretraining</a:t>
            </a:r>
            <a:endParaRPr lang="en-US" sz="2400" dirty="0">
              <a:latin typeface="Corbel" panose="020B0503020204020204" pitchFamily="34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D6BE9E6-B60F-5856-533A-341B70D4D82C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2794048" y="2886839"/>
            <a:ext cx="3356715" cy="145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22D7394-6903-3275-5EB2-4675FEEAC919}"/>
              </a:ext>
            </a:extLst>
          </p:cNvPr>
          <p:cNvSpPr/>
          <p:nvPr/>
        </p:nvSpPr>
        <p:spPr>
          <a:xfrm>
            <a:off x="6150763" y="2472265"/>
            <a:ext cx="1848896" cy="8582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A self-supervised model</a:t>
            </a:r>
          </a:p>
        </p:txBody>
      </p:sp>
      <p:sp>
        <p:nvSpPr>
          <p:cNvPr id="38" name="Magnetic Disk 37">
            <a:extLst>
              <a:ext uri="{FF2B5EF4-FFF2-40B4-BE49-F238E27FC236}">
                <a16:creationId xmlns:a16="http://schemas.microsoft.com/office/drawing/2014/main" id="{17801E7E-4B9E-8108-E7A7-4F871088F6BA}"/>
              </a:ext>
            </a:extLst>
          </p:cNvPr>
          <p:cNvSpPr/>
          <p:nvPr/>
        </p:nvSpPr>
        <p:spPr>
          <a:xfrm>
            <a:off x="6196464" y="4046291"/>
            <a:ext cx="1757493" cy="916461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>
                <a:latin typeface="Corbel" panose="020B0503020204020204" pitchFamily="34" charset="0"/>
              </a:rPr>
              <a:t>A ton of unlabeled text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9F70498-F0F1-1E4B-ED76-39F98AAD3BB5}"/>
              </a:ext>
            </a:extLst>
          </p:cNvPr>
          <p:cNvCxnSpPr>
            <a:cxnSpLocks/>
            <a:stCxn id="38" idx="1"/>
            <a:endCxn id="37" idx="2"/>
          </p:cNvCxnSpPr>
          <p:nvPr/>
        </p:nvCxnSpPr>
        <p:spPr>
          <a:xfrm flipV="1">
            <a:off x="7075211" y="3330501"/>
            <a:ext cx="0" cy="7157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5C1A543-27F8-BEF4-DD3D-8B429FF4A2A0}"/>
              </a:ext>
            </a:extLst>
          </p:cNvPr>
          <p:cNvSpPr txBox="1"/>
          <p:nvPr/>
        </p:nvSpPr>
        <p:spPr>
          <a:xfrm>
            <a:off x="4411633" y="2963705"/>
            <a:ext cx="2507061" cy="1213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00"/>
              </a:spcBef>
            </a:pPr>
            <a:r>
              <a:rPr lang="en-US" sz="2400" dirty="0">
                <a:latin typeface="Corbel" panose="020B0503020204020204" pitchFamily="34" charset="0"/>
              </a:rPr>
              <a:t>step</a:t>
            </a:r>
            <a:r>
              <a:rPr lang="en-US" sz="2400" spc="-100" dirty="0">
                <a:latin typeface="Corbel" panose="020B0503020204020204" pitchFamily="34" charset="0"/>
              </a:rPr>
              <a:t> </a:t>
            </a:r>
            <a:r>
              <a:rPr lang="en-US" sz="2400" spc="-25" dirty="0">
                <a:latin typeface="Corbel" panose="020B0503020204020204" pitchFamily="34" charset="0"/>
              </a:rPr>
              <a:t>2:</a:t>
            </a:r>
            <a:endParaRPr lang="en-US" sz="2400" dirty="0">
              <a:latin typeface="Corbel" panose="020B0503020204020204" pitchFamily="34" charset="0"/>
            </a:endParaRPr>
          </a:p>
          <a:p>
            <a:pPr marL="12065" marR="5080" algn="ctr">
              <a:spcBef>
                <a:spcPts val="100"/>
              </a:spcBef>
            </a:pPr>
            <a:r>
              <a:rPr lang="en-US" sz="2400" spc="-45" dirty="0">
                <a:latin typeface="Corbel" panose="020B0503020204020204" pitchFamily="34" charset="0"/>
              </a:rPr>
              <a:t>supervised</a:t>
            </a:r>
            <a:r>
              <a:rPr lang="en-US" sz="2400" spc="-60" dirty="0">
                <a:latin typeface="Corbel" panose="020B0503020204020204" pitchFamily="34" charset="0"/>
              </a:rPr>
              <a:t> </a:t>
            </a:r>
            <a:br>
              <a:rPr lang="en-US" sz="2400" spc="-60" dirty="0">
                <a:latin typeface="Corbel" panose="020B0503020204020204" pitchFamily="34" charset="0"/>
              </a:rPr>
            </a:br>
            <a:r>
              <a:rPr lang="en-US" sz="2400" spc="-10" dirty="0">
                <a:latin typeface="Corbel" panose="020B0503020204020204" pitchFamily="34" charset="0"/>
              </a:rPr>
              <a:t>fine-tuning</a:t>
            </a:r>
            <a:endParaRPr lang="en-US" sz="24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9481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B1874-43ED-8C0E-5941-47D06C33D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629891"/>
            <a:ext cx="8520600" cy="34164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Contextual representation of LMs</a:t>
            </a:r>
            <a:r>
              <a:rPr lang="en-US" sz="2000" dirty="0"/>
              <a:t> is much </a:t>
            </a:r>
            <a:r>
              <a:rPr lang="en-US" sz="2000" b="1" dirty="0">
                <a:solidFill>
                  <a:srgbClr val="C00000"/>
                </a:solidFill>
              </a:rPr>
              <a:t>stronger</a:t>
            </a:r>
            <a:r>
              <a:rPr lang="en-US" sz="2000" dirty="0"/>
              <a:t> than word-level ones. </a:t>
            </a:r>
          </a:p>
          <a:p>
            <a:pPr marL="114300" indent="0">
              <a:buNone/>
            </a:pPr>
            <a:r>
              <a:rPr lang="en-US" sz="2000" dirty="0"/>
              <a:t>Now that we have Fixed-Window LM, we can use it to build better classifiers! </a:t>
            </a:r>
          </a:p>
        </p:txBody>
      </p:sp>
      <p:sp>
        <p:nvSpPr>
          <p:cNvPr id="22" name="Magnetic Disk 21">
            <a:extLst>
              <a:ext uri="{FF2B5EF4-FFF2-40B4-BE49-F238E27FC236}">
                <a16:creationId xmlns:a16="http://schemas.microsoft.com/office/drawing/2014/main" id="{06F3107D-2304-F163-C10E-FDDB5715D2BB}"/>
              </a:ext>
            </a:extLst>
          </p:cNvPr>
          <p:cNvSpPr/>
          <p:nvPr/>
        </p:nvSpPr>
        <p:spPr>
          <a:xfrm>
            <a:off x="990854" y="4046291"/>
            <a:ext cx="1757493" cy="916461"/>
          </a:xfrm>
          <a:prstGeom prst="flowChartMagneticDisk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>
                <a:latin typeface="Corbel" panose="020B0503020204020204" pitchFamily="34" charset="0"/>
              </a:rPr>
              <a:t>A ton of unlabeled text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F5424BE-6B38-F974-313E-E31E03FADB75}"/>
              </a:ext>
            </a:extLst>
          </p:cNvPr>
          <p:cNvSpPr/>
          <p:nvPr/>
        </p:nvSpPr>
        <p:spPr>
          <a:xfrm>
            <a:off x="945152" y="2457721"/>
            <a:ext cx="1848896" cy="858236"/>
          </a:xfrm>
          <a:prstGeom prst="roundRect">
            <a:avLst/>
          </a:prstGeom>
          <a:solidFill>
            <a:srgbClr val="DCF9CD">
              <a:alpha val="6117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A self-supervised model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E2A125-9885-8CC5-93CD-053BD44D8C22}"/>
              </a:ext>
            </a:extLst>
          </p:cNvPr>
          <p:cNvCxnSpPr>
            <a:stCxn id="22" idx="1"/>
            <a:endCxn id="23" idx="2"/>
          </p:cNvCxnSpPr>
          <p:nvPr/>
        </p:nvCxnSpPr>
        <p:spPr>
          <a:xfrm flipH="1" flipV="1">
            <a:off x="1869600" y="3315957"/>
            <a:ext cx="1" cy="7303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B0BC836-9B52-444C-F4D6-C227841FB5B4}"/>
              </a:ext>
            </a:extLst>
          </p:cNvPr>
          <p:cNvSpPr txBox="1"/>
          <p:nvPr/>
        </p:nvSpPr>
        <p:spPr>
          <a:xfrm>
            <a:off x="2118580" y="3011013"/>
            <a:ext cx="2507061" cy="1213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00"/>
              </a:spcBef>
            </a:pPr>
            <a:r>
              <a:rPr lang="en-US" sz="2400" dirty="0">
                <a:latin typeface="Corbel" panose="020B0503020204020204" pitchFamily="34" charset="0"/>
              </a:rPr>
              <a:t>step</a:t>
            </a:r>
            <a:r>
              <a:rPr lang="en-US" sz="2400" spc="-100" dirty="0">
                <a:latin typeface="Corbel" panose="020B0503020204020204" pitchFamily="34" charset="0"/>
              </a:rPr>
              <a:t> </a:t>
            </a:r>
            <a:r>
              <a:rPr lang="en-US" sz="2400" spc="-25" dirty="0">
                <a:latin typeface="Corbel" panose="020B0503020204020204" pitchFamily="34" charset="0"/>
              </a:rPr>
              <a:t>1:</a:t>
            </a:r>
            <a:endParaRPr lang="en-US" sz="2400" dirty="0">
              <a:latin typeface="Corbel" panose="020B0503020204020204" pitchFamily="34" charset="0"/>
            </a:endParaRPr>
          </a:p>
          <a:p>
            <a:pPr marL="12065" marR="5080" algn="ctr">
              <a:spcBef>
                <a:spcPts val="100"/>
              </a:spcBef>
            </a:pPr>
            <a:r>
              <a:rPr lang="en-US" sz="2400" spc="-45" dirty="0">
                <a:latin typeface="Corbel" panose="020B0503020204020204" pitchFamily="34" charset="0"/>
              </a:rPr>
              <a:t>self-</a:t>
            </a:r>
            <a:r>
              <a:rPr lang="en-US" sz="2400" spc="-60" dirty="0">
                <a:latin typeface="Corbel" panose="020B0503020204020204" pitchFamily="34" charset="0"/>
              </a:rPr>
              <a:t>supervised </a:t>
            </a:r>
            <a:r>
              <a:rPr lang="en-US" sz="2400" spc="-10" dirty="0">
                <a:latin typeface="Corbel" panose="020B0503020204020204" pitchFamily="34" charset="0"/>
              </a:rPr>
              <a:t>pretraining</a:t>
            </a:r>
            <a:endParaRPr lang="en-US" sz="2400" dirty="0">
              <a:latin typeface="Corbel" panose="020B0503020204020204" pitchFamily="34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D6BE9E6-B60F-5856-533A-341B70D4D82C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2794048" y="2886839"/>
            <a:ext cx="3356715" cy="145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22D7394-6903-3275-5EB2-4675FEEAC919}"/>
              </a:ext>
            </a:extLst>
          </p:cNvPr>
          <p:cNvSpPr/>
          <p:nvPr/>
        </p:nvSpPr>
        <p:spPr>
          <a:xfrm>
            <a:off x="6150763" y="2472265"/>
            <a:ext cx="1848896" cy="8582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A self-supervised model</a:t>
            </a:r>
          </a:p>
        </p:txBody>
      </p:sp>
      <p:sp>
        <p:nvSpPr>
          <p:cNvPr id="38" name="Magnetic Disk 37">
            <a:extLst>
              <a:ext uri="{FF2B5EF4-FFF2-40B4-BE49-F238E27FC236}">
                <a16:creationId xmlns:a16="http://schemas.microsoft.com/office/drawing/2014/main" id="{17801E7E-4B9E-8108-E7A7-4F871088F6BA}"/>
              </a:ext>
            </a:extLst>
          </p:cNvPr>
          <p:cNvSpPr/>
          <p:nvPr/>
        </p:nvSpPr>
        <p:spPr>
          <a:xfrm>
            <a:off x="6196464" y="4046291"/>
            <a:ext cx="1757493" cy="916461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>
                <a:latin typeface="Corbel" panose="020B0503020204020204" pitchFamily="34" charset="0"/>
              </a:rPr>
              <a:t>A ton of unlabeled text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9F70498-F0F1-1E4B-ED76-39F98AAD3BB5}"/>
              </a:ext>
            </a:extLst>
          </p:cNvPr>
          <p:cNvCxnSpPr>
            <a:cxnSpLocks/>
            <a:stCxn id="38" idx="1"/>
            <a:endCxn id="37" idx="2"/>
          </p:cNvCxnSpPr>
          <p:nvPr/>
        </p:nvCxnSpPr>
        <p:spPr>
          <a:xfrm flipV="1">
            <a:off x="7075211" y="3330501"/>
            <a:ext cx="0" cy="7157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5C1A543-27F8-BEF4-DD3D-8B429FF4A2A0}"/>
              </a:ext>
            </a:extLst>
          </p:cNvPr>
          <p:cNvSpPr txBox="1"/>
          <p:nvPr/>
        </p:nvSpPr>
        <p:spPr>
          <a:xfrm>
            <a:off x="4411633" y="2963705"/>
            <a:ext cx="2507061" cy="1213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00"/>
              </a:spcBef>
            </a:pPr>
            <a:r>
              <a:rPr lang="en-US" sz="2400" dirty="0">
                <a:latin typeface="Corbel" panose="020B0503020204020204" pitchFamily="34" charset="0"/>
              </a:rPr>
              <a:t>step</a:t>
            </a:r>
            <a:r>
              <a:rPr lang="en-US" sz="2400" spc="-100" dirty="0">
                <a:latin typeface="Corbel" panose="020B0503020204020204" pitchFamily="34" charset="0"/>
              </a:rPr>
              <a:t> </a:t>
            </a:r>
            <a:r>
              <a:rPr lang="en-US" sz="2400" spc="-25" dirty="0">
                <a:latin typeface="Corbel" panose="020B0503020204020204" pitchFamily="34" charset="0"/>
              </a:rPr>
              <a:t>2:</a:t>
            </a:r>
            <a:endParaRPr lang="en-US" sz="2400" dirty="0">
              <a:latin typeface="Corbel" panose="020B0503020204020204" pitchFamily="34" charset="0"/>
            </a:endParaRPr>
          </a:p>
          <a:p>
            <a:pPr marL="12065" marR="5080" algn="ctr">
              <a:spcBef>
                <a:spcPts val="100"/>
              </a:spcBef>
            </a:pPr>
            <a:r>
              <a:rPr lang="en-US" sz="2400" spc="-45" dirty="0">
                <a:latin typeface="Corbel" panose="020B0503020204020204" pitchFamily="34" charset="0"/>
              </a:rPr>
              <a:t>supervised</a:t>
            </a:r>
            <a:r>
              <a:rPr lang="en-US" sz="2400" spc="-60" dirty="0">
                <a:latin typeface="Corbel" panose="020B0503020204020204" pitchFamily="34" charset="0"/>
              </a:rPr>
              <a:t> </a:t>
            </a:r>
            <a:br>
              <a:rPr lang="en-US" sz="2400" spc="-60" dirty="0">
                <a:latin typeface="Corbel" panose="020B0503020204020204" pitchFamily="34" charset="0"/>
              </a:rPr>
            </a:br>
            <a:r>
              <a:rPr lang="en-US" sz="2400" spc="-10" dirty="0">
                <a:latin typeface="Corbel" panose="020B0503020204020204" pitchFamily="34" charset="0"/>
              </a:rPr>
              <a:t>fine-tuning</a:t>
            </a:r>
            <a:endParaRPr lang="en-US" sz="2400" dirty="0">
              <a:latin typeface="Corbel" panose="020B050302020402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21DEC6C-A715-7F39-5861-F7F1C0A5C0FA}"/>
              </a:ext>
            </a:extLst>
          </p:cNvPr>
          <p:cNvSpPr/>
          <p:nvPr/>
        </p:nvSpPr>
        <p:spPr>
          <a:xfrm>
            <a:off x="598935" y="2267611"/>
            <a:ext cx="3726670" cy="2758848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82597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B7F4B-4BAA-E746-DF47-AEA7A534B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1F2F6-1707-9AFB-A7BD-AF7FE5E15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Language Modeling (LM)</a:t>
            </a:r>
            <a:r>
              <a:rPr lang="en-US" dirty="0"/>
              <a:t>, a useful predictive objective for language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Perplexity</a:t>
            </a:r>
            <a:r>
              <a:rPr lang="en-US" dirty="0"/>
              <a:t>, a measure of an LM’s predictive ability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N-gram models</a:t>
            </a:r>
            <a:r>
              <a:rPr lang="en-US" dirty="0"/>
              <a:t> (~1980 to early 2000’s),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Early instances of LMs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Difficult to scale to large window sizes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FFN-LMs </a:t>
            </a:r>
            <a:r>
              <a:rPr lang="en-US" dirty="0"/>
              <a:t>(early and mid-2000’s ),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Effective predictive models based on feed-forward networks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Difficulty in long-range dependencies </a:t>
            </a:r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A3C52-92FB-4560-6995-BDCF6A975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94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0FB6C-B103-4F1C-8A24-F3DEFC417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TODO: n-gram computation at scale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AE130-3E04-002C-96EB-1647C1E53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lnSpc>
                <a:spcPct val="114999"/>
              </a:lnSpc>
              <a:buNone/>
            </a:pPr>
            <a:r>
              <a:rPr lang="en-US" dirty="0"/>
              <a:t>Worthy: </a:t>
            </a:r>
            <a:r>
              <a:rPr lang="en-US" dirty="0">
                <a:hlinkClick r:id="rId2"/>
              </a:rPr>
              <a:t>https://arxiv.org/pdf/2210.14431.pdf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55382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78724-A1D2-CBD5-7A8B-74456F417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LMs with Perplexity (2016)</a:t>
            </a: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62B0DEE2-9396-64EA-B40C-5910C5E9800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3762" y="1436278"/>
            <a:ext cx="5745153" cy="2169712"/>
          </a:xfrm>
          <a:prstGeom prst="rect">
            <a:avLst/>
          </a:prstGeom>
        </p:spPr>
      </p:pic>
      <p:sp>
        <p:nvSpPr>
          <p:cNvPr id="7" name="object 7">
            <a:extLst>
              <a:ext uri="{FF2B5EF4-FFF2-40B4-BE49-F238E27FC236}">
                <a16:creationId xmlns:a16="http://schemas.microsoft.com/office/drawing/2014/main" id="{4D44F665-325F-182F-DE0A-68F717877935}"/>
              </a:ext>
            </a:extLst>
          </p:cNvPr>
          <p:cNvSpPr txBox="1"/>
          <p:nvPr/>
        </p:nvSpPr>
        <p:spPr>
          <a:xfrm>
            <a:off x="598841" y="1668847"/>
            <a:ext cx="1361123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algn="ctr">
              <a:spcBef>
                <a:spcPts val="75"/>
              </a:spcBef>
            </a:pPr>
            <a:r>
              <a:rPr sz="1500" spc="-8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n-gram</a:t>
            </a:r>
            <a:r>
              <a:rPr sz="1500" spc="-26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500" spc="-4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model</a:t>
            </a:r>
            <a:r>
              <a:rPr lang="en-US" sz="1500" spc="-4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→</a:t>
            </a:r>
            <a:endParaRPr sz="1500" dirty="0">
              <a:solidFill>
                <a:srgbClr val="C00000"/>
              </a:solidFill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61C85433-5C55-8A6A-D711-22D6DF05D825}"/>
              </a:ext>
            </a:extLst>
          </p:cNvPr>
          <p:cNvSpPr txBox="1"/>
          <p:nvPr/>
        </p:nvSpPr>
        <p:spPr>
          <a:xfrm>
            <a:off x="1111310" y="4492300"/>
            <a:ext cx="7312850" cy="44249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spcBef>
                <a:spcPts val="8"/>
              </a:spcBef>
            </a:pPr>
            <a:endParaRPr lang="en-US" sz="1763" dirty="0">
              <a:latin typeface="Calibri"/>
              <a:cs typeface="Calibri"/>
            </a:endParaRPr>
          </a:p>
          <a:p>
            <a:pPr marL="9525"/>
            <a:r>
              <a:rPr lang="en-US" sz="1050" spc="-4" dirty="0">
                <a:latin typeface="Calibri"/>
                <a:cs typeface="Calibri"/>
              </a:rPr>
              <a:t>Source:</a:t>
            </a:r>
            <a:r>
              <a:rPr lang="en-US" sz="1050" spc="86" dirty="0">
                <a:latin typeface="Calibri"/>
                <a:cs typeface="Calibri"/>
              </a:rPr>
              <a:t> </a:t>
            </a:r>
            <a:r>
              <a:rPr lang="en-US" sz="1050" u="sng" spc="-8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  <a:hlinkClick r:id="rId3"/>
              </a:rPr>
              <a:t>https://engineering.fb.com/2016/10/25/ml-applications/building-an-efficient-neural-language-model-over-a-billion-words/</a:t>
            </a:r>
            <a:r>
              <a:rPr lang="en-US" sz="1050" u="sng" spc="-8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</a:rPr>
              <a:t> </a:t>
            </a:r>
            <a:endParaRPr lang="en-US" sz="1050" dirty="0">
              <a:latin typeface="Calibri"/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867A66-3D27-9B42-D57F-BEA338C0A8C0}"/>
              </a:ext>
            </a:extLst>
          </p:cNvPr>
          <p:cNvSpPr txBox="1"/>
          <p:nvPr/>
        </p:nvSpPr>
        <p:spPr>
          <a:xfrm>
            <a:off x="249140" y="2437732"/>
            <a:ext cx="17243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3363" marR="3810" indent="1588" algn="ctr">
              <a:spcBef>
                <a:spcPts val="1151"/>
              </a:spcBef>
            </a:pPr>
            <a:r>
              <a:rPr lang="en-US" sz="1400" spc="-4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In</a:t>
            </a:r>
            <a:r>
              <a:rPr lang="en-US" sz="14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c</a:t>
            </a:r>
            <a:r>
              <a:rPr lang="en-US" sz="1400" spc="-19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r</a:t>
            </a:r>
            <a:r>
              <a:rPr lang="en-US" sz="14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ea</a:t>
            </a:r>
            <a:r>
              <a:rPr lang="en-US" sz="1400" spc="4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s</a:t>
            </a:r>
            <a:r>
              <a:rPr lang="en-US" sz="14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i</a:t>
            </a:r>
            <a:r>
              <a:rPr lang="en-US" sz="1400" spc="-4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n</a:t>
            </a:r>
            <a:r>
              <a:rPr lang="en-US" sz="1400" spc="-8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g</a:t>
            </a:r>
            <a:r>
              <a:rPr lang="en-US" sz="14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ly  </a:t>
            </a:r>
            <a:br>
              <a:rPr lang="en-US" sz="14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</a:br>
            <a:r>
              <a:rPr lang="en-US" sz="1400" spc="-8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complex</a:t>
            </a:r>
            <a:r>
              <a:rPr lang="en-US" sz="1400" spc="-6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400" spc="-4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RNNs</a:t>
            </a:r>
            <a:endParaRPr lang="en-US" sz="1400" dirty="0">
              <a:solidFill>
                <a:srgbClr val="C00000"/>
              </a:solidFill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82613C-20CA-4E14-9AC4-19D8E81B1F0B}"/>
              </a:ext>
            </a:extLst>
          </p:cNvPr>
          <p:cNvCxnSpPr/>
          <p:nvPr/>
        </p:nvCxnSpPr>
        <p:spPr>
          <a:xfrm>
            <a:off x="1922929" y="1969994"/>
            <a:ext cx="0" cy="1635996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ABABFA-733B-D0B0-5603-93456A867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3837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8EC7B-0B11-4DBC-5385-2540808C5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Changed from N-Gram LMs to Neural LMs?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FF86C-826A-3C1A-BE54-1AFCEE635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source of Neural LM’s </a:t>
            </a:r>
            <a:r>
              <a:rPr lang="en-US" dirty="0">
                <a:solidFill>
                  <a:srgbClr val="C00000"/>
                </a:solidFill>
              </a:rPr>
              <a:t>strength</a:t>
            </a:r>
            <a:r>
              <a:rPr lang="en-US" dirty="0"/>
              <a:t>? </a:t>
            </a:r>
          </a:p>
          <a:p>
            <a:r>
              <a:rPr lang="en-US" dirty="0"/>
              <a:t>Why </a:t>
            </a:r>
            <a:r>
              <a:rPr lang="en-US" dirty="0">
                <a:solidFill>
                  <a:srgbClr val="C00000"/>
                </a:solidFill>
              </a:rPr>
              <a:t>sparsity </a:t>
            </a:r>
            <a:r>
              <a:rPr lang="en-US" dirty="0"/>
              <a:t>is less of an issue for Neural LMs? </a:t>
            </a:r>
          </a:p>
          <a:p>
            <a:endParaRPr lang="en-US" dirty="0"/>
          </a:p>
          <a:p>
            <a:r>
              <a:rPr lang="en-US" b="1" dirty="0"/>
              <a:t>Answer:</a:t>
            </a:r>
            <a:r>
              <a:rPr lang="en-US" dirty="0"/>
              <a:t> In n-grams, we treat all prefixes independently of each other! (even those that are semantically similar)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C0E19C-F65F-07AB-C8D8-131F3EA459FA}"/>
              </a:ext>
            </a:extLst>
          </p:cNvPr>
          <p:cNvSpPr txBox="1"/>
          <p:nvPr/>
        </p:nvSpPr>
        <p:spPr>
          <a:xfrm>
            <a:off x="361381" y="2988531"/>
            <a:ext cx="4514706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students opened their ___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pupils opened their ___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scholars opened their ___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undergraduates opened their ___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students turned the pages of their ___ students attentively perused their ___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B38513-9940-C156-5D57-FD1A7324919A}"/>
              </a:ext>
            </a:extLst>
          </p:cNvPr>
          <p:cNvSpPr txBox="1"/>
          <p:nvPr/>
        </p:nvSpPr>
        <p:spPr>
          <a:xfrm>
            <a:off x="5231990" y="3034108"/>
            <a:ext cx="3348040" cy="1724727"/>
          </a:xfrm>
          <a:prstGeom prst="wedgeRoundRectCallout">
            <a:avLst>
              <a:gd name="adj1" fmla="val -59181"/>
              <a:gd name="adj2" fmla="val -22420"/>
              <a:gd name="adj3" fmla="val 16667"/>
            </a:avLst>
          </a:prstGeom>
          <a:solidFill>
            <a:srgbClr val="DCECFF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2000" dirty="0">
                <a:latin typeface="Corbel" panose="020B0503020204020204" pitchFamily="34" charset="0"/>
                <a:cs typeface="Arial"/>
              </a:rPr>
              <a:t>Neural LMs are able to share information across these semantically-similar prefixes and overcome the sparsity issue. </a:t>
            </a:r>
          </a:p>
        </p:txBody>
      </p:sp>
    </p:spTree>
    <p:extLst>
      <p:ext uri="{BB962C8B-B14F-4D97-AF65-F5344CB8AC3E}">
        <p14:creationId xmlns:p14="http://schemas.microsoft.com/office/powerpoint/2010/main" val="96705561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18B2A-BB13-61B1-0EB4-DB39489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6E66B-A8E8-E4F4-C90B-3CF67DEDA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699" y="1152475"/>
            <a:ext cx="8668037" cy="3416400"/>
          </a:xfrm>
        </p:spPr>
        <p:txBody>
          <a:bodyPr>
            <a:normAutofit fontScale="92500"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Language Models (LM):</a:t>
            </a:r>
            <a:r>
              <a:rPr lang="en-US" sz="2400" dirty="0">
                <a:solidFill>
                  <a:schemeClr val="tx1"/>
                </a:solidFill>
              </a:rPr>
              <a:t> distributions over language </a:t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rgbClr val="C00000"/>
                </a:solidFill>
              </a:rPr>
              <a:t>N-gram:</a:t>
            </a:r>
            <a:r>
              <a:rPr lang="en-US" sz="2400" dirty="0">
                <a:solidFill>
                  <a:schemeClr val="tx1"/>
                </a:solidFill>
              </a:rPr>
              <a:t> language modeling via counting </a:t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rgbClr val="C00000"/>
                </a:solidFill>
              </a:rPr>
              <a:t>Neural Language Models: </a:t>
            </a:r>
            <a:r>
              <a:rPr lang="en-US" sz="2400" dirty="0">
                <a:solidFill>
                  <a:schemeClr val="tx1"/>
                </a:solidFill>
              </a:rPr>
              <a:t>neural networks trained with LM objective</a:t>
            </a:r>
          </a:p>
          <a:p>
            <a:pPr marL="114300" indent="0">
              <a:buNone/>
            </a:pPr>
            <a:endParaRPr lang="en-US" sz="2400" dirty="0">
              <a:solidFill>
                <a:srgbClr val="C00000"/>
              </a:solidFill>
            </a:endParaRPr>
          </a:p>
          <a:p>
            <a:r>
              <a:rPr lang="en-US" sz="2400" dirty="0">
                <a:solidFill>
                  <a:srgbClr val="C00000"/>
                </a:solidFill>
              </a:rPr>
              <a:t>Fixed-window Neural LM: </a:t>
            </a:r>
            <a:r>
              <a:rPr lang="en-US" sz="2400" dirty="0">
                <a:solidFill>
                  <a:schemeClr val="tx1"/>
                </a:solidFill>
              </a:rPr>
              <a:t>first of many LMs we will see in this class </a:t>
            </a:r>
          </a:p>
          <a:p>
            <a:pPr marL="114300" indent="0">
              <a:buNone/>
            </a:pP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04451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3186</TotalTime>
  <Words>5699</Words>
  <Application>Microsoft Macintosh PowerPoint</Application>
  <PresentationFormat>On-screen Show (16:9)</PresentationFormat>
  <Paragraphs>1059</Paragraphs>
  <Slides>97</Slides>
  <Notes>29</Notes>
  <HiddenSlides>4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8" baseType="lpstr">
      <vt:lpstr>Trebuchet MS</vt:lpstr>
      <vt:lpstr>Cambria Math</vt:lpstr>
      <vt:lpstr>Calibri</vt:lpstr>
      <vt:lpstr>Corbel</vt:lpstr>
      <vt:lpstr>Verdana</vt:lpstr>
      <vt:lpstr>Merriweather Sans</vt:lpstr>
      <vt:lpstr>Courier New</vt:lpstr>
      <vt:lpstr>Arial</vt:lpstr>
      <vt:lpstr>Consolas</vt:lpstr>
      <vt:lpstr>Times New Roman</vt:lpstr>
      <vt:lpstr>Simple Light</vt:lpstr>
      <vt:lpstr>Announcements!</vt:lpstr>
      <vt:lpstr>HW1 is released!  </vt:lpstr>
      <vt:lpstr>“Can I use external libraries?” No, unless specified! </vt:lpstr>
      <vt:lpstr>“I can’t install Gensim 3.x.y”</vt:lpstr>
      <vt:lpstr>“My Colab Is Running Out of Memory” </vt:lpstr>
      <vt:lpstr>“Is Typesetting Mandatory?” No, but … </vt:lpstr>
      <vt:lpstr>“Is Typesetting Mandatory?"</vt:lpstr>
      <vt:lpstr>“Is Typesetting Mandatory?"</vt:lpstr>
      <vt:lpstr>Language Modeling</vt:lpstr>
      <vt:lpstr>Motivation</vt:lpstr>
      <vt:lpstr>Chapter Plan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Probability of Upcoming Word </vt:lpstr>
      <vt:lpstr>LMs as a Marginal Distribution</vt:lpstr>
      <vt:lpstr>LMs as Implicit Joint Distribution of Language </vt:lpstr>
      <vt:lpstr>Doing Things with Language Model </vt:lpstr>
      <vt:lpstr>Doing Things with Language Model (2)</vt:lpstr>
      <vt:lpstr>Doing Things with Language Model (3)</vt:lpstr>
      <vt:lpstr>Why Should We Care About Language Modeling?</vt:lpstr>
      <vt:lpstr>You use Language Models every day! </vt:lpstr>
      <vt:lpstr>You use Language Models every day! </vt:lpstr>
      <vt:lpstr>You use Language Models every day! </vt:lpstr>
      <vt:lpstr>It Can be Misused Too … </vt:lpstr>
      <vt:lpstr>The Language Modeling Problem in General Form </vt:lpstr>
      <vt:lpstr>PowerPoint Presentation</vt:lpstr>
      <vt:lpstr>PowerPoint Presentation</vt:lpstr>
      <vt:lpstr>Language Models: A History</vt:lpstr>
      <vt:lpstr>PowerPoint Presentation</vt:lpstr>
      <vt:lpstr>PowerPoint Presentation</vt:lpstr>
      <vt:lpstr>PowerPoint Presentation</vt:lpstr>
      <vt:lpstr>PowerPoint Presentation</vt:lpstr>
      <vt:lpstr>N-gram Language Models </vt:lpstr>
      <vt:lpstr>Pre-Computed N-Grams </vt:lpstr>
      <vt:lpstr>Pre-Computed N-Grams </vt:lpstr>
      <vt:lpstr>Pre-Computed N-Grams </vt:lpstr>
      <vt:lpstr>Pre-Computed N-Grams </vt:lpstr>
      <vt:lpstr>Generation from N-Gram Models</vt:lpstr>
      <vt:lpstr>Generation from N-Gram Models</vt:lpstr>
      <vt:lpstr>Generation from N-Gram Models</vt:lpstr>
      <vt:lpstr>Generation from N-Gram Models</vt:lpstr>
      <vt:lpstr>N-Gram Models in Practice</vt:lpstr>
      <vt:lpstr>Scaling N-Grams </vt:lpstr>
      <vt:lpstr>Aside: Computing N-Grams at Scale </vt:lpstr>
      <vt:lpstr>Chapter Plan </vt:lpstr>
      <vt:lpstr>How Good is Our Language Model? </vt:lpstr>
      <vt:lpstr>Evaluating Language Models </vt:lpstr>
      <vt:lpstr>Evaluating Language Models </vt:lpstr>
      <vt:lpstr>Evaluating Language Models: Example</vt:lpstr>
      <vt:lpstr>Be Careful About Data Leakage! </vt:lpstr>
      <vt:lpstr>Evaluating Language Models: Intrinsic vs Extrinsic </vt:lpstr>
      <vt:lpstr>A Typical Machine Learning and Evaluation Protocol </vt:lpstr>
      <vt:lpstr>Evaluation Metric for Language Modeling: Perplexity</vt:lpstr>
      <vt:lpstr>Evaluation Metric for Language Modeling: Perplexity</vt:lpstr>
      <vt:lpstr>Evaluation Metric for Language Modeling: Perplexity</vt:lpstr>
      <vt:lpstr>Evaluation Metric for Language Modeling: Perplexity</vt:lpstr>
      <vt:lpstr>Evaluation Metric for Language Modeling: Perplexity</vt:lpstr>
      <vt:lpstr>Evaluation Metric for Language Modeling: Perplexity</vt:lpstr>
      <vt:lpstr>Evaluation Metric for Language Modeling: Edge Cases</vt:lpstr>
      <vt:lpstr>Lower perplexity == Better Model </vt:lpstr>
      <vt:lpstr>How Should One Deal With Zeros? </vt:lpstr>
      <vt:lpstr>How Should One Deal With Zeros? </vt:lpstr>
      <vt:lpstr>How Should One Deal With Zeros? </vt:lpstr>
      <vt:lpstr>How Should One Deal With Zeros? Smoothing </vt:lpstr>
      <vt:lpstr>Recap Thus Far </vt:lpstr>
      <vt:lpstr>N-Gram Language Models, A Historical Highlight </vt:lpstr>
      <vt:lpstr>Chapter Plan </vt:lpstr>
      <vt:lpstr>From Counting (N-Gram) to Neural Models</vt:lpstr>
      <vt:lpstr>A Fixed-Window Neural LM</vt:lpstr>
      <vt:lpstr>A Fixed-Window Neural LM</vt:lpstr>
      <vt:lpstr>A Fixed-Window Neural LM</vt:lpstr>
      <vt:lpstr>A Fixed-Window Neural LM</vt:lpstr>
      <vt:lpstr>A Fixed-Window Neural LM</vt:lpstr>
      <vt:lpstr>A Fixed-Window Neural LM: Compared to N-Grams </vt:lpstr>
      <vt:lpstr>A Fixed-Window Neural LM: Going Deeper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Fixed-Window LM in Practice </vt:lpstr>
      <vt:lpstr>Flashback to Word2Vec </vt:lpstr>
      <vt:lpstr>Using Self-Supervised Representations to Solve Tasks</vt:lpstr>
      <vt:lpstr>PowerPoint Presentation</vt:lpstr>
      <vt:lpstr>Summary</vt:lpstr>
      <vt:lpstr>TODO: n-gram computation at scale </vt:lpstr>
      <vt:lpstr>Evaluation LMs with Perplexity (2016)</vt:lpstr>
      <vt:lpstr>What Changed from N-Gram LMs to Neural LMs? </vt:lpstr>
      <vt:lpstr>Summary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Daniel Khashabi</cp:lastModifiedBy>
  <cp:revision>25</cp:revision>
  <dcterms:modified xsi:type="dcterms:W3CDTF">2023-11-12T18:39:12Z</dcterms:modified>
</cp:coreProperties>
</file>